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71"/>
  </p:notesMasterIdLst>
  <p:sldIdLst>
    <p:sldId id="256" r:id="rId2"/>
    <p:sldId id="326" r:id="rId3"/>
    <p:sldId id="32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322"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Lst>
  <p:sldSz cx="9144000" cy="6858000" type="screen4x3"/>
  <p:notesSz cx="7077075" cy="9363075"/>
  <p:embeddedFontLst>
    <p:embeddedFont>
      <p:font typeface="Calibri" panose="020F0502020204030204" pitchFamily="34" charset="0"/>
      <p:regular r:id="rId72"/>
      <p:bold r:id="rId73"/>
      <p:italic r:id="rId74"/>
      <p:boldItalic r:id="rId75"/>
    </p:embeddedFont>
    <p:embeddedFont>
      <p:font typeface="Comic Sans MS" panose="030F0902030302020204" pitchFamily="66" charset="0"/>
      <p:regular r:id="rId76"/>
      <p:bold r:id="rId77"/>
      <p:italic r:id="rId78"/>
      <p:boldItalic r:id="rId79"/>
    </p:embeddedFont>
    <p:embeddedFont>
      <p:font typeface="Roboto" panose="02000000000000000000" pitchFamily="2" charset="0"/>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949">
          <p15:clr>
            <a:srgbClr val="000000"/>
          </p15:clr>
        </p15:guide>
        <p15:guide id="2" pos="2229">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13" autoAdjust="0"/>
    <p:restoredTop sz="94694"/>
  </p:normalViewPr>
  <p:slideViewPr>
    <p:cSldViewPr snapToGrid="0">
      <p:cViewPr varScale="1">
        <p:scale>
          <a:sx n="117" d="100"/>
          <a:sy n="117" d="100"/>
        </p:scale>
        <p:origin x="1120" y="16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7050" cy="468312"/>
          </a:xfrm>
          <a:prstGeom prst="rect">
            <a:avLst/>
          </a:prstGeom>
          <a:noFill/>
          <a:ln>
            <a:noFill/>
          </a:ln>
        </p:spPr>
        <p:txBody>
          <a:bodyPr spcFirstLastPara="1" wrap="square" lIns="93900" tIns="46950" rIns="93900" bIns="4695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08437" y="0"/>
            <a:ext cx="3067050" cy="468312"/>
          </a:xfrm>
          <a:prstGeom prst="rect">
            <a:avLst/>
          </a:prstGeom>
          <a:noFill/>
          <a:ln>
            <a:noFill/>
          </a:ln>
        </p:spPr>
        <p:txBody>
          <a:bodyPr spcFirstLastPara="1" wrap="square" lIns="93900" tIns="46950" rIns="93900" bIns="4695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8025" y="4448175"/>
            <a:ext cx="5661025" cy="4213225"/>
          </a:xfrm>
          <a:prstGeom prst="rect">
            <a:avLst/>
          </a:prstGeom>
          <a:noFill/>
          <a:ln>
            <a:noFill/>
          </a:ln>
        </p:spPr>
        <p:txBody>
          <a:bodyPr spcFirstLastPara="1" wrap="square" lIns="93900" tIns="46950" rIns="93900" bIns="4695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93175"/>
            <a:ext cx="3067050" cy="468312"/>
          </a:xfrm>
          <a:prstGeom prst="rect">
            <a:avLst/>
          </a:prstGeom>
          <a:noFill/>
          <a:ln>
            <a:noFill/>
          </a:ln>
        </p:spPr>
        <p:txBody>
          <a:bodyPr spcFirstLastPara="1" wrap="square" lIns="93900" tIns="46950" rIns="93900" bIns="4695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08437" y="8893175"/>
            <a:ext cx="3067050" cy="468312"/>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15658307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081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0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82" name="Google Shape;182;p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342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339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01" name="Google Shape;201;p1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91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10" name="Google Shape;210;p1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596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19" name="Google Shape;219;p1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845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27" name="Google Shape;227;p1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16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36" name="Google Shape;236;p1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69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48" name="Google Shape;248;p1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3927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6872d53b3_0_8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6872d53b3_0_82:notes"/>
          <p:cNvSpPr txBox="1">
            <a:spLocks noGrp="1"/>
          </p:cNvSpPr>
          <p:nvPr>
            <p:ph type="body" idx="1"/>
          </p:nvPr>
        </p:nvSpPr>
        <p:spPr>
          <a:xfrm>
            <a:off x="708025" y="4448175"/>
            <a:ext cx="5661000" cy="4213200"/>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54" name="Google Shape;254;g96872d53b3_0_82:notes"/>
          <p:cNvSpPr txBox="1">
            <a:spLocks noGrp="1"/>
          </p:cNvSpPr>
          <p:nvPr>
            <p:ph type="sldNum" idx="12"/>
          </p:nvPr>
        </p:nvSpPr>
        <p:spPr>
          <a:xfrm>
            <a:off x="4008437" y="8893175"/>
            <a:ext cx="3066900" cy="468300"/>
          </a:xfrm>
          <a:prstGeom prst="rect">
            <a:avLst/>
          </a:prstGeom>
        </p:spPr>
        <p:txBody>
          <a:bodyPr spcFirstLastPara="1" wrap="square" lIns="93900" tIns="46950" rIns="93900"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sz="1400"/>
          </a:p>
        </p:txBody>
      </p:sp>
    </p:spTree>
    <p:extLst>
      <p:ext uri="{BB962C8B-B14F-4D97-AF65-F5344CB8AC3E}">
        <p14:creationId xmlns:p14="http://schemas.microsoft.com/office/powerpoint/2010/main" val="85644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a:t> preguntas y respuestas</a:t>
            </a:r>
            <a:endParaRPr lang="en-US" dirty="0"/>
          </a:p>
        </p:txBody>
      </p:sp>
      <p:sp>
        <p:nvSpPr>
          <p:cNvPr id="4" name="Slide Number Placeholder 3"/>
          <p:cNvSpPr>
            <a:spLocks noGrp="1"/>
          </p:cNvSpPr>
          <p:nvPr>
            <p:ph type="sldNum" sz="quarter" idx="5"/>
          </p:nvPr>
        </p:nvSpPr>
        <p:spPr/>
        <p:txBody>
          <a:bodyPr/>
          <a:lstStyle/>
          <a:p>
            <a:fld id="{17A7687C-D358-40F8-A7B6-DFB24A002046}" type="slidenum">
              <a:rPr lang="en-US" smtClean="0"/>
              <a:t>2</a:t>
            </a:fld>
            <a:endParaRPr lang="en-US"/>
          </a:p>
        </p:txBody>
      </p:sp>
    </p:spTree>
    <p:extLst>
      <p:ext uri="{BB962C8B-B14F-4D97-AF65-F5344CB8AC3E}">
        <p14:creationId xmlns:p14="http://schemas.microsoft.com/office/powerpoint/2010/main" val="3093398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61" name="Google Shape;261;p1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941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67" name="Google Shape;267;p1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359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75" name="Google Shape;275;p1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007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81" name="Google Shape;281;p2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8579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89" name="Google Shape;289;p2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59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295" name="Google Shape;295;p2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7069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03" name="Google Shape;303;p2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973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09" name="Google Shape;309;p2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387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16" name="Google Shape;316;p2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011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23" name="Google Shape;323;p2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39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902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35" name="Google Shape;335;p2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312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8: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42" name="Google Shape;342;p2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6426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9: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51" name="Google Shape;351;p2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47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6872d53b3_0_10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6872d53b3_0_108:notes"/>
          <p:cNvSpPr txBox="1">
            <a:spLocks noGrp="1"/>
          </p:cNvSpPr>
          <p:nvPr>
            <p:ph type="body" idx="1"/>
          </p:nvPr>
        </p:nvSpPr>
        <p:spPr>
          <a:xfrm>
            <a:off x="708025" y="4448175"/>
            <a:ext cx="5661000" cy="4213200"/>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60" name="Google Shape;360;g96872d53b3_0_108:notes"/>
          <p:cNvSpPr txBox="1">
            <a:spLocks noGrp="1"/>
          </p:cNvSpPr>
          <p:nvPr>
            <p:ph type="sldNum" idx="12"/>
          </p:nvPr>
        </p:nvSpPr>
        <p:spPr>
          <a:xfrm>
            <a:off x="4008437" y="8893175"/>
            <a:ext cx="3066900" cy="468300"/>
          </a:xfrm>
          <a:prstGeom prst="rect">
            <a:avLst/>
          </a:prstGeom>
        </p:spPr>
        <p:txBody>
          <a:bodyPr spcFirstLastPara="1" wrap="square" lIns="93900" tIns="46950" rIns="93900"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sz="1400"/>
          </a:p>
        </p:txBody>
      </p:sp>
    </p:spTree>
    <p:extLst>
      <p:ext uri="{BB962C8B-B14F-4D97-AF65-F5344CB8AC3E}">
        <p14:creationId xmlns:p14="http://schemas.microsoft.com/office/powerpoint/2010/main" val="245326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66" name="Google Shape;366;p3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081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74" name="Google Shape;374;p3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331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81" name="Google Shape;381;p3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3538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88" name="Google Shape;388;p3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101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394" name="Google Shape;394;p3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790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5: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02" name="Google Shape;402;p3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12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468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6: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11" name="Google Shape;411;p3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1204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7: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21" name="Google Shape;421;p3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276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8: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29" name="Google Shape;429;p3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9726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9: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36" name="Google Shape;436;p3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9543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0: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47" name="Google Shape;447;p4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374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54" name="Google Shape;454;p4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571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62" name="Google Shape;462;p4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540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69" name="Google Shape;469;p4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621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76" name="Google Shape;476;p4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961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5: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86" name="Google Shape;486;p4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23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804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6: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93" name="Google Shape;493;p4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1398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7: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499" name="Google Shape;499;p4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0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09" name="Google Shape;509;p4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695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9: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18" name="Google Shape;518;p4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236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0: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25" name="Google Shape;525;p5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6762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36" name="Google Shape;536;p5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422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47" name="Google Shape;547;p5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6806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56" name="Google Shape;556;p5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013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66" name="Google Shape;566;p5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23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5: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73" name="Google Shape;573;p5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373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074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6: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80" name="Google Shape;580;p5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114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7: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86" name="Google Shape;586;p5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4792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8: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595" name="Google Shape;595;p5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5789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9: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605" name="Google Shape;605;p5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89835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0: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612" name="Google Shape;612;p6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4641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1: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622" name="Google Shape;622;p6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893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2: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629" name="Google Shape;629;p6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545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3: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639" name="Google Shape;639;p6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2012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4: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645" name="Google Shape;645;p6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998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25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3300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708025" y="4448175"/>
            <a:ext cx="5661025" cy="4213225"/>
          </a:xfrm>
          <a:prstGeom prst="rect">
            <a:avLst/>
          </a:prstGeom>
        </p:spPr>
        <p:txBody>
          <a:bodyPr spcFirstLastPara="1" wrap="square" lIns="93900" tIns="46950" rIns="93900" bIns="46950" anchor="t" anchorCtr="0">
            <a:noAutofit/>
          </a:bodyPr>
          <a:lstStyle/>
          <a:p>
            <a:pPr marL="0" lvl="0" indent="0" algn="l" rtl="0">
              <a:spcBef>
                <a:spcPts val="0"/>
              </a:spcBef>
              <a:spcAft>
                <a:spcPts val="0"/>
              </a:spcAft>
              <a:buNone/>
            </a:pPr>
            <a:endParaRPr/>
          </a:p>
        </p:txBody>
      </p:sp>
      <p:sp>
        <p:nvSpPr>
          <p:cNvPr id="153" name="Google Shape;153;p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009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3" name="Google Shape;73;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9" name="Google Shape;79;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0" name="Google Shape;80;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1" name="Google Shape;81;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2" name="Google Shape;82;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8" name="Google Shape;88;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4" name="Google Shape;24;p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5" name="Google Shape;25;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a:spLocks noGrp="1"/>
          </p:cNvSpPr>
          <p:nvPr>
            <p:ph type="clipArt"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2" name="Google Shape;42;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53" name="Google Shape;53;p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4" name="Google Shape;5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1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6" name="Google Shape;66;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s://jojofeelings.wordpress.com/2012/02/15/interview-you/" TargetMode="External"/><Relationship Id="rId5" Type="http://schemas.openxmlformats.org/officeDocument/2006/relationships/image" Target="../media/image61.jpg"/><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5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image" Target="../media/image75.jpg"/></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86.jpg"/><Relationship Id="rId4" Type="http://schemas.openxmlformats.org/officeDocument/2006/relationships/image" Target="../media/image85.jpg"/></Relationships>
</file>

<file path=ppt/slides/_rels/slide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5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ceja-niteroi.blogspot.com/2015_03_01_archive.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92.jpg"/><Relationship Id="rId4" Type="http://schemas.openxmlformats.org/officeDocument/2006/relationships/image" Target="../media/image91.jp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6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66.xml.rels><?xml version="1.0" encoding="UTF-8" standalone="yes"?>
<Relationships xmlns="http://schemas.openxmlformats.org/package/2006/relationships"><Relationship Id="rId3" Type="http://schemas.openxmlformats.org/officeDocument/2006/relationships/hyperlink" Target="http://www.bing.com/videos/search?q=bruno+mars+downs+syndroime+&amp;view=detail&amp;mid=CD60C15BF6F44B5D85B7CD60C15BF6F44B5D85B7&amp;first=0&amp;FORM=NVPFVR"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9.jpg"/></Relationships>
</file>

<file path=ppt/slides/_rels/slide6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mailto:mfalvey@calstatela.edu"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111825" y="373625"/>
            <a:ext cx="4289100" cy="800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600"/>
              <a:buFont typeface="Arial"/>
              <a:buNone/>
            </a:pPr>
            <a:r>
              <a:rPr lang="en-US" sz="2900" b="1" i="0" u="sng" dirty="0">
                <a:solidFill>
                  <a:srgbClr val="FF0000"/>
                </a:solidFill>
                <a:latin typeface="Arial"/>
                <a:ea typeface="Arial"/>
                <a:cs typeface="Arial"/>
                <a:sym typeface="Arial"/>
              </a:rPr>
              <a:t>Inclusive Early Intervention Practices</a:t>
            </a:r>
            <a:endParaRPr sz="2900" dirty="0"/>
          </a:p>
        </p:txBody>
      </p:sp>
      <p:sp>
        <p:nvSpPr>
          <p:cNvPr id="96" name="Google Shape;96;p14"/>
          <p:cNvSpPr txBox="1"/>
          <p:nvPr/>
        </p:nvSpPr>
        <p:spPr>
          <a:xfrm>
            <a:off x="2032000" y="5802312"/>
            <a:ext cx="5554662" cy="8302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400"/>
              <a:buFont typeface="Arial"/>
              <a:buNone/>
            </a:pPr>
            <a:r>
              <a:rPr lang="en-US" sz="2400" b="0" i="0" u="none" strike="noStrike" cap="none">
                <a:solidFill>
                  <a:srgbClr val="002060"/>
                </a:solidFill>
                <a:latin typeface="Arial"/>
                <a:ea typeface="Arial"/>
                <a:cs typeface="Arial"/>
                <a:sym typeface="Arial"/>
              </a:rPr>
              <a:t>Mary Falvey, Ph.D., Emerita Professor </a:t>
            </a:r>
            <a:endParaRPr/>
          </a:p>
          <a:p>
            <a:pPr marL="0" marR="0" lvl="0" indent="0" algn="ctr" rtl="0">
              <a:lnSpc>
                <a:spcPct val="100000"/>
              </a:lnSpc>
              <a:spcBef>
                <a:spcPts val="0"/>
              </a:spcBef>
              <a:spcAft>
                <a:spcPts val="0"/>
              </a:spcAft>
              <a:buClr>
                <a:srgbClr val="002060"/>
              </a:buClr>
              <a:buSzPts val="2400"/>
              <a:buFont typeface="Arial"/>
              <a:buNone/>
            </a:pPr>
            <a:r>
              <a:rPr lang="en-US" sz="2400" b="0" i="0" u="none" strike="noStrike" cap="none">
                <a:solidFill>
                  <a:srgbClr val="002060"/>
                </a:solidFill>
                <a:latin typeface="Arial"/>
                <a:ea typeface="Arial"/>
                <a:cs typeface="Arial"/>
                <a:sym typeface="Arial"/>
              </a:rPr>
              <a:t>California State University, Los Angeles</a:t>
            </a:r>
            <a:endParaRPr/>
          </a:p>
        </p:txBody>
      </p:sp>
      <p:pic>
        <p:nvPicPr>
          <p:cNvPr id="97" name="Google Shape;97;p14"/>
          <p:cNvPicPr preferRelativeResize="0"/>
          <p:nvPr/>
        </p:nvPicPr>
        <p:blipFill rotWithShape="1">
          <a:blip r:embed="rId3">
            <a:alphaModFix/>
          </a:blip>
          <a:srcRect/>
          <a:stretch/>
        </p:blipFill>
        <p:spPr>
          <a:xfrm>
            <a:off x="1371305" y="1348399"/>
            <a:ext cx="6256376" cy="4496425"/>
          </a:xfrm>
          <a:prstGeom prst="rect">
            <a:avLst/>
          </a:prstGeom>
          <a:noFill/>
          <a:ln>
            <a:noFill/>
          </a:ln>
        </p:spPr>
      </p:pic>
      <p:sp>
        <p:nvSpPr>
          <p:cNvPr id="98" name="Google Shape;98;p14"/>
          <p:cNvSpPr txBox="1"/>
          <p:nvPr/>
        </p:nvSpPr>
        <p:spPr>
          <a:xfrm>
            <a:off x="4604680" y="104604"/>
            <a:ext cx="4289100" cy="10691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2900" b="1" u="sng" dirty="0">
                <a:solidFill>
                  <a:srgbClr val="FF0000"/>
                </a:solidFill>
              </a:rPr>
              <a:t>Prácticas Inclusivas de Intervención Temprana</a:t>
            </a:r>
            <a:r>
              <a:rPr lang="es-GT" sz="2800" b="1" u="sng" dirty="0">
                <a:solidFill>
                  <a:srgbClr val="FF0000"/>
                </a:solidFill>
              </a:rPr>
              <a:t> </a:t>
            </a:r>
            <a:endParaRPr lang="es-GT" sz="2800" dirty="0">
              <a:solidFill>
                <a:schemeClr val="dk1"/>
              </a:solidFill>
            </a:endParaRPr>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title"/>
          </p:nvPr>
        </p:nvSpPr>
        <p:spPr>
          <a:xfrm>
            <a:off x="0" y="0"/>
            <a:ext cx="4022700" cy="1706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200"/>
              <a:buFont typeface="Arial"/>
              <a:buNone/>
            </a:pPr>
            <a:r>
              <a:rPr lang="en-US" sz="2200" b="1" i="0" u="sng">
                <a:solidFill>
                  <a:srgbClr val="FF0000"/>
                </a:solidFill>
                <a:latin typeface="Arial"/>
                <a:ea typeface="Arial"/>
                <a:cs typeface="Arial"/>
                <a:sym typeface="Arial"/>
              </a:rPr>
              <a:t>Inclusive Education Has Been Extensively Researched for over 50 Years and the Findings Are</a:t>
            </a:r>
            <a:endParaRPr sz="3400"/>
          </a:p>
        </p:txBody>
      </p:sp>
      <p:sp>
        <p:nvSpPr>
          <p:cNvPr id="176" name="Google Shape;176;p21"/>
          <p:cNvSpPr txBox="1">
            <a:spLocks noGrp="1"/>
          </p:cNvSpPr>
          <p:nvPr>
            <p:ph type="body" idx="1"/>
          </p:nvPr>
        </p:nvSpPr>
        <p:spPr>
          <a:xfrm>
            <a:off x="111825" y="1774100"/>
            <a:ext cx="4648200" cy="45720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80000"/>
              </a:lnSpc>
              <a:spcBef>
                <a:spcPts val="0"/>
              </a:spcBef>
              <a:spcAft>
                <a:spcPts val="0"/>
              </a:spcAft>
              <a:buClr>
                <a:srgbClr val="002060"/>
              </a:buClr>
              <a:buSzPts val="2100"/>
              <a:buFont typeface="Arial"/>
              <a:buChar char="•"/>
            </a:pPr>
            <a:r>
              <a:rPr lang="en-US" sz="2100" b="0" i="0" u="none" dirty="0">
                <a:solidFill>
                  <a:schemeClr val="tx1"/>
                </a:solidFill>
                <a:sym typeface="Arial"/>
              </a:rPr>
              <a:t>Better academic and social outcomes for students with disabilities</a:t>
            </a:r>
            <a:endParaRPr sz="2900" dirty="0">
              <a:solidFill>
                <a:schemeClr val="tx1"/>
              </a:solidFill>
            </a:endParaRPr>
          </a:p>
          <a:p>
            <a:pPr marL="342900" marR="0" lvl="0" indent="-323850" algn="l" rtl="0">
              <a:lnSpc>
                <a:spcPct val="80000"/>
              </a:lnSpc>
              <a:spcBef>
                <a:spcPts val="480"/>
              </a:spcBef>
              <a:spcAft>
                <a:spcPts val="0"/>
              </a:spcAft>
              <a:buClr>
                <a:srgbClr val="002060"/>
              </a:buClr>
              <a:buSzPts val="2100"/>
              <a:buFont typeface="Arial"/>
              <a:buChar char="•"/>
            </a:pPr>
            <a:r>
              <a:rPr lang="en-US" sz="2100" b="0" i="0" u="none" dirty="0">
                <a:solidFill>
                  <a:schemeClr val="tx1"/>
                </a:solidFill>
                <a:sym typeface="Arial"/>
              </a:rPr>
              <a:t>Better or at least the same academic and social outcomes for students without disabilities</a:t>
            </a:r>
            <a:endParaRPr sz="1900" dirty="0">
              <a:solidFill>
                <a:schemeClr val="tx1"/>
              </a:solidFill>
            </a:endParaRPr>
          </a:p>
          <a:p>
            <a:pPr marL="342900" marR="0" lvl="0" indent="-323850" algn="l" rtl="0">
              <a:lnSpc>
                <a:spcPct val="80000"/>
              </a:lnSpc>
              <a:spcBef>
                <a:spcPts val="480"/>
              </a:spcBef>
              <a:spcAft>
                <a:spcPts val="0"/>
              </a:spcAft>
              <a:buClr>
                <a:srgbClr val="002060"/>
              </a:buClr>
              <a:buSzPts val="2100"/>
              <a:buFont typeface="Arial"/>
              <a:buChar char="•"/>
            </a:pPr>
            <a:r>
              <a:rPr lang="en-US" sz="2100" b="0" i="0" u="none" dirty="0">
                <a:solidFill>
                  <a:schemeClr val="tx1"/>
                </a:solidFill>
                <a:sym typeface="Arial"/>
              </a:rPr>
              <a:t>Teachers more satisfied</a:t>
            </a:r>
            <a:endParaRPr sz="2900" dirty="0">
              <a:solidFill>
                <a:schemeClr val="tx1"/>
              </a:solidFill>
            </a:endParaRPr>
          </a:p>
          <a:p>
            <a:pPr marL="342900" marR="0" lvl="0" indent="-323850" algn="l" rtl="0">
              <a:lnSpc>
                <a:spcPct val="80000"/>
              </a:lnSpc>
              <a:spcBef>
                <a:spcPts val="480"/>
              </a:spcBef>
              <a:spcAft>
                <a:spcPts val="0"/>
              </a:spcAft>
              <a:buClr>
                <a:srgbClr val="002060"/>
              </a:buClr>
              <a:buSzPts val="2100"/>
              <a:buFont typeface="Arial"/>
              <a:buChar char="•"/>
            </a:pPr>
            <a:r>
              <a:rPr lang="en-US" sz="2100" b="0" i="0" u="none" dirty="0">
                <a:solidFill>
                  <a:schemeClr val="tx1"/>
                </a:solidFill>
                <a:sym typeface="Arial"/>
              </a:rPr>
              <a:t>Parents more satisfied </a:t>
            </a:r>
            <a:endParaRPr sz="2900" dirty="0">
              <a:solidFill>
                <a:schemeClr val="tx1"/>
              </a:solidFill>
            </a:endParaRPr>
          </a:p>
          <a:p>
            <a:pPr marL="342900" marR="0" lvl="0" indent="-323850" algn="l" rtl="0">
              <a:lnSpc>
                <a:spcPct val="80000"/>
              </a:lnSpc>
              <a:spcBef>
                <a:spcPts val="480"/>
              </a:spcBef>
              <a:spcAft>
                <a:spcPts val="0"/>
              </a:spcAft>
              <a:buClr>
                <a:srgbClr val="002060"/>
              </a:buClr>
              <a:buSzPts val="2100"/>
              <a:buFont typeface="Arial"/>
              <a:buChar char="•"/>
            </a:pPr>
            <a:r>
              <a:rPr lang="en-US" sz="2100" b="0" i="0" u="none" dirty="0">
                <a:solidFill>
                  <a:schemeClr val="tx1"/>
                </a:solidFill>
                <a:sym typeface="Arial"/>
              </a:rPr>
              <a:t>Better post-secondary (employment and higher education) outcomes for students with disabilities</a:t>
            </a:r>
            <a:endParaRPr sz="2900" dirty="0">
              <a:solidFill>
                <a:schemeClr val="tx1"/>
              </a:solidFill>
            </a:endParaRPr>
          </a:p>
          <a:p>
            <a:pPr marL="342900" marR="0" lvl="0" indent="-190500" algn="l" rtl="0">
              <a:spcBef>
                <a:spcPts val="480"/>
              </a:spcBef>
              <a:spcAft>
                <a:spcPts val="0"/>
              </a:spcAft>
              <a:buClr>
                <a:schemeClr val="dk1"/>
              </a:buClr>
              <a:buSzPts val="2400"/>
              <a:buFont typeface="Arial"/>
              <a:buNone/>
            </a:pPr>
            <a:endParaRPr sz="2400" b="0" i="0" u="none" dirty="0">
              <a:solidFill>
                <a:srgbClr val="002060"/>
              </a:solidFill>
              <a:latin typeface="Arial"/>
              <a:ea typeface="Arial"/>
              <a:cs typeface="Arial"/>
              <a:sym typeface="Arial"/>
            </a:endParaRPr>
          </a:p>
        </p:txBody>
      </p:sp>
      <p:pic>
        <p:nvPicPr>
          <p:cNvPr id="177" name="Google Shape;177;p21"/>
          <p:cNvPicPr preferRelativeResize="0"/>
          <p:nvPr/>
        </p:nvPicPr>
        <p:blipFill rotWithShape="1">
          <a:blip r:embed="rId3">
            <a:alphaModFix/>
          </a:blip>
          <a:srcRect/>
          <a:stretch/>
        </p:blipFill>
        <p:spPr>
          <a:xfrm>
            <a:off x="3323039" y="4921883"/>
            <a:ext cx="2759100" cy="1848525"/>
          </a:xfrm>
          <a:prstGeom prst="rect">
            <a:avLst/>
          </a:prstGeom>
          <a:noFill/>
          <a:ln>
            <a:noFill/>
          </a:ln>
        </p:spPr>
      </p:pic>
      <p:sp>
        <p:nvSpPr>
          <p:cNvPr id="178" name="Google Shape;178;p21"/>
          <p:cNvSpPr txBox="1"/>
          <p:nvPr/>
        </p:nvSpPr>
        <p:spPr>
          <a:xfrm>
            <a:off x="4572000" y="108550"/>
            <a:ext cx="4314825" cy="15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u="sng" dirty="0">
                <a:solidFill>
                  <a:srgbClr val="FF0000"/>
                </a:solidFill>
              </a:rPr>
              <a:t>La </a:t>
            </a:r>
            <a:r>
              <a:rPr lang="en-US" sz="2200" b="1" u="sng" dirty="0" err="1">
                <a:solidFill>
                  <a:srgbClr val="FF0000"/>
                </a:solidFill>
              </a:rPr>
              <a:t>Educación</a:t>
            </a:r>
            <a:r>
              <a:rPr lang="en-US" sz="2200" b="1" u="sng" dirty="0">
                <a:solidFill>
                  <a:srgbClr val="FF0000"/>
                </a:solidFill>
              </a:rPr>
              <a:t> </a:t>
            </a:r>
            <a:r>
              <a:rPr lang="en-US" sz="2200" b="1" u="sng" dirty="0" err="1">
                <a:solidFill>
                  <a:srgbClr val="FF0000"/>
                </a:solidFill>
              </a:rPr>
              <a:t>Inclusiva</a:t>
            </a:r>
            <a:r>
              <a:rPr lang="en-US" sz="2200" b="1" u="sng" dirty="0">
                <a:solidFill>
                  <a:srgbClr val="FF0000"/>
                </a:solidFill>
              </a:rPr>
              <a:t> se ha </a:t>
            </a:r>
            <a:r>
              <a:rPr lang="en-US" sz="2200" b="1" u="sng" dirty="0" err="1">
                <a:solidFill>
                  <a:srgbClr val="FF0000"/>
                </a:solidFill>
              </a:rPr>
              <a:t>Investigado</a:t>
            </a:r>
            <a:r>
              <a:rPr lang="en-US" sz="2200" b="1" u="sng" dirty="0">
                <a:solidFill>
                  <a:srgbClr val="FF0000"/>
                </a:solidFill>
              </a:rPr>
              <a:t>  </a:t>
            </a:r>
            <a:r>
              <a:rPr lang="en-US" sz="2200" b="1" u="sng" dirty="0" err="1">
                <a:solidFill>
                  <a:srgbClr val="FF0000"/>
                </a:solidFill>
              </a:rPr>
              <a:t>Extensivamente</a:t>
            </a:r>
            <a:r>
              <a:rPr lang="en-US" sz="2200" b="1" u="sng" dirty="0">
                <a:solidFill>
                  <a:srgbClr val="FF0000"/>
                </a:solidFill>
              </a:rPr>
              <a:t> Durante </a:t>
            </a:r>
            <a:r>
              <a:rPr lang="en-US" sz="2200" b="1" u="sng" dirty="0" err="1">
                <a:solidFill>
                  <a:srgbClr val="FF0000"/>
                </a:solidFill>
              </a:rPr>
              <a:t>más</a:t>
            </a:r>
            <a:r>
              <a:rPr lang="en-US" sz="2200" b="1" u="sng" dirty="0">
                <a:solidFill>
                  <a:srgbClr val="FF0000"/>
                </a:solidFill>
              </a:rPr>
              <a:t> de 50 </a:t>
            </a:r>
            <a:r>
              <a:rPr lang="en-US" sz="2200" b="1" u="sng" dirty="0" err="1">
                <a:solidFill>
                  <a:srgbClr val="FF0000"/>
                </a:solidFill>
              </a:rPr>
              <a:t>años</a:t>
            </a:r>
            <a:r>
              <a:rPr lang="en-US" sz="2200" b="1" u="sng" dirty="0">
                <a:solidFill>
                  <a:srgbClr val="FF0000"/>
                </a:solidFill>
              </a:rPr>
              <a:t> y </a:t>
            </a:r>
            <a:r>
              <a:rPr lang="en-US" sz="2200" b="1" u="sng" dirty="0" err="1">
                <a:solidFill>
                  <a:srgbClr val="FF0000"/>
                </a:solidFill>
              </a:rPr>
              <a:t>los</a:t>
            </a:r>
            <a:r>
              <a:rPr lang="en-US" sz="2200" b="1" u="sng" dirty="0">
                <a:solidFill>
                  <a:srgbClr val="FF0000"/>
                </a:solidFill>
              </a:rPr>
              <a:t> </a:t>
            </a:r>
            <a:r>
              <a:rPr lang="en-US" sz="2200" b="1" u="sng" dirty="0" err="1">
                <a:solidFill>
                  <a:srgbClr val="FF0000"/>
                </a:solidFill>
              </a:rPr>
              <a:t>Resultados</a:t>
            </a:r>
            <a:r>
              <a:rPr lang="en-US" sz="2200" b="1" u="sng" dirty="0">
                <a:solidFill>
                  <a:srgbClr val="FF0000"/>
                </a:solidFill>
              </a:rPr>
              <a:t> Son</a:t>
            </a:r>
            <a:endParaRPr sz="400" dirty="0"/>
          </a:p>
        </p:txBody>
      </p:sp>
      <p:sp>
        <p:nvSpPr>
          <p:cNvPr id="179" name="Google Shape;179;p21"/>
          <p:cNvSpPr txBox="1"/>
          <p:nvPr/>
        </p:nvSpPr>
        <p:spPr>
          <a:xfrm>
            <a:off x="4760025" y="1608550"/>
            <a:ext cx="4126800" cy="4416300"/>
          </a:xfrm>
          <a:prstGeom prst="rect">
            <a:avLst/>
          </a:prstGeom>
          <a:noFill/>
          <a:ln>
            <a:noFill/>
          </a:ln>
        </p:spPr>
        <p:txBody>
          <a:bodyPr spcFirstLastPara="1" wrap="square" lIns="91425" tIns="91425" rIns="91425" bIns="91425" anchor="t" anchorCtr="0">
            <a:noAutofit/>
          </a:bodyPr>
          <a:lstStyle/>
          <a:p>
            <a:pPr marL="342900" lvl="0" indent="-304800" algn="l" rtl="0">
              <a:lnSpc>
                <a:spcPct val="80000"/>
              </a:lnSpc>
              <a:spcBef>
                <a:spcPts val="0"/>
              </a:spcBef>
              <a:spcAft>
                <a:spcPts val="0"/>
              </a:spcAft>
              <a:buClr>
                <a:srgbClr val="002060"/>
              </a:buClr>
              <a:buSzPts val="1800"/>
              <a:buChar char="•"/>
            </a:pPr>
            <a:r>
              <a:rPr lang="es-GT" sz="1800" dirty="0">
                <a:solidFill>
                  <a:schemeClr val="tx1"/>
                </a:solidFill>
              </a:rPr>
              <a:t>Mejores resultados académicos y sociales para estudiantes con discapacidades.</a:t>
            </a:r>
            <a:endParaRPr lang="es-GT" sz="2600" dirty="0">
              <a:solidFill>
                <a:schemeClr val="tx1"/>
              </a:solidFill>
            </a:endParaRPr>
          </a:p>
          <a:p>
            <a:pPr marL="342900" lvl="0" indent="-304800" algn="l" rtl="0">
              <a:lnSpc>
                <a:spcPct val="80000"/>
              </a:lnSpc>
              <a:spcBef>
                <a:spcPts val="480"/>
              </a:spcBef>
              <a:spcAft>
                <a:spcPts val="0"/>
              </a:spcAft>
              <a:buClr>
                <a:srgbClr val="002060"/>
              </a:buClr>
              <a:buSzPts val="1800"/>
              <a:buChar char="•"/>
            </a:pPr>
            <a:r>
              <a:rPr lang="es-GT" sz="1800" dirty="0">
                <a:solidFill>
                  <a:schemeClr val="tx1"/>
                </a:solidFill>
              </a:rPr>
              <a:t>Mejores o al menos los mismos resultados académicos y sociales para estudiantes sin discapacidades. </a:t>
            </a:r>
            <a:endParaRPr lang="es-GT" sz="2600" dirty="0">
              <a:solidFill>
                <a:schemeClr val="tx1"/>
              </a:solidFill>
            </a:endParaRPr>
          </a:p>
          <a:p>
            <a:pPr marL="342900" lvl="0" indent="-304800" algn="l" rtl="0">
              <a:lnSpc>
                <a:spcPct val="80000"/>
              </a:lnSpc>
              <a:spcBef>
                <a:spcPts val="480"/>
              </a:spcBef>
              <a:spcAft>
                <a:spcPts val="0"/>
              </a:spcAft>
              <a:buClr>
                <a:srgbClr val="002060"/>
              </a:buClr>
              <a:buSzPts val="1800"/>
              <a:buChar char="•"/>
            </a:pPr>
            <a:r>
              <a:rPr lang="es-GT" sz="1800" dirty="0">
                <a:solidFill>
                  <a:schemeClr val="tx1"/>
                </a:solidFill>
              </a:rPr>
              <a:t>Profesores más satisfechos</a:t>
            </a:r>
            <a:endParaRPr lang="es-GT" sz="2600" dirty="0">
              <a:solidFill>
                <a:schemeClr val="tx1"/>
              </a:solidFill>
            </a:endParaRPr>
          </a:p>
          <a:p>
            <a:pPr marL="342900" lvl="0" indent="-304800" algn="l" rtl="0">
              <a:lnSpc>
                <a:spcPct val="80000"/>
              </a:lnSpc>
              <a:spcBef>
                <a:spcPts val="480"/>
              </a:spcBef>
              <a:spcAft>
                <a:spcPts val="0"/>
              </a:spcAft>
              <a:buClr>
                <a:srgbClr val="002060"/>
              </a:buClr>
              <a:buSzPts val="1800"/>
              <a:buChar char="•"/>
            </a:pPr>
            <a:r>
              <a:rPr lang="es-GT" sz="1800" dirty="0">
                <a:solidFill>
                  <a:schemeClr val="tx1"/>
                </a:solidFill>
              </a:rPr>
              <a:t>Padres más satisfechos</a:t>
            </a:r>
            <a:endParaRPr lang="es-GT" sz="2600" dirty="0">
              <a:solidFill>
                <a:schemeClr val="tx1"/>
              </a:solidFill>
            </a:endParaRPr>
          </a:p>
          <a:p>
            <a:pPr marL="342900" lvl="0" indent="-304800" algn="l" rtl="0">
              <a:lnSpc>
                <a:spcPct val="80000"/>
              </a:lnSpc>
              <a:spcBef>
                <a:spcPts val="480"/>
              </a:spcBef>
              <a:spcAft>
                <a:spcPts val="0"/>
              </a:spcAft>
              <a:buClr>
                <a:srgbClr val="002060"/>
              </a:buClr>
              <a:buSzPts val="1800"/>
              <a:buChar char="•"/>
            </a:pPr>
            <a:r>
              <a:rPr lang="es-GT" sz="1800" dirty="0">
                <a:solidFill>
                  <a:schemeClr val="tx1"/>
                </a:solidFill>
              </a:rPr>
              <a:t>Mejores resultados de empleo post secundaria y educación superior para estudiantes con discapacidades. </a:t>
            </a:r>
            <a:endParaRPr lang="es-GT" sz="800" dirty="0">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p:tgtEl>
                                          <p:spTgt spid="17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 calcmode="lin" valueType="num">
                                      <p:cBhvr additive="base">
                                        <p:cTn id="10" dur="500"/>
                                        <p:tgtEl>
                                          <p:spTgt spid="177"/>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6">
                                            <p:txEl>
                                              <p:pRg st="0" end="0"/>
                                            </p:txEl>
                                          </p:spTgt>
                                        </p:tgtEl>
                                        <p:attrNameLst>
                                          <p:attrName>style.visibility</p:attrName>
                                        </p:attrNameLst>
                                      </p:cBhvr>
                                      <p:to>
                                        <p:strVal val="visible"/>
                                      </p:to>
                                    </p:set>
                                    <p:anim calcmode="lin" valueType="num">
                                      <p:cBhvr additive="base">
                                        <p:cTn id="15" dur="500"/>
                                        <p:tgtEl>
                                          <p:spTgt spid="1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6">
                                            <p:txEl>
                                              <p:pRg st="1" end="1"/>
                                            </p:txEl>
                                          </p:spTgt>
                                        </p:tgtEl>
                                        <p:attrNameLst>
                                          <p:attrName>style.visibility</p:attrName>
                                        </p:attrNameLst>
                                      </p:cBhvr>
                                      <p:to>
                                        <p:strVal val="visible"/>
                                      </p:to>
                                    </p:set>
                                    <p:anim calcmode="lin" valueType="num">
                                      <p:cBhvr additive="base">
                                        <p:cTn id="20" dur="500"/>
                                        <p:tgtEl>
                                          <p:spTgt spid="17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6">
                                            <p:txEl>
                                              <p:pRg st="2" end="2"/>
                                            </p:txEl>
                                          </p:spTgt>
                                        </p:tgtEl>
                                        <p:attrNameLst>
                                          <p:attrName>style.visibility</p:attrName>
                                        </p:attrNameLst>
                                      </p:cBhvr>
                                      <p:to>
                                        <p:strVal val="visible"/>
                                      </p:to>
                                    </p:set>
                                    <p:anim calcmode="lin" valueType="num">
                                      <p:cBhvr additive="base">
                                        <p:cTn id="25" dur="500"/>
                                        <p:tgtEl>
                                          <p:spTgt spid="17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6">
                                            <p:txEl>
                                              <p:pRg st="3" end="3"/>
                                            </p:txEl>
                                          </p:spTgt>
                                        </p:tgtEl>
                                        <p:attrNameLst>
                                          <p:attrName>style.visibility</p:attrName>
                                        </p:attrNameLst>
                                      </p:cBhvr>
                                      <p:to>
                                        <p:strVal val="visible"/>
                                      </p:to>
                                    </p:set>
                                    <p:anim calcmode="lin" valueType="num">
                                      <p:cBhvr additive="base">
                                        <p:cTn id="30" dur="500"/>
                                        <p:tgtEl>
                                          <p:spTgt spid="17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xEl>
                                              <p:pRg st="4" end="4"/>
                                            </p:txEl>
                                          </p:spTgt>
                                        </p:tgtEl>
                                        <p:attrNameLst>
                                          <p:attrName>style.visibility</p:attrName>
                                        </p:attrNameLst>
                                      </p:cBhvr>
                                      <p:to>
                                        <p:strVal val="visible"/>
                                      </p:to>
                                    </p:set>
                                    <p:anim calcmode="lin" valueType="num">
                                      <p:cBhvr additive="base">
                                        <p:cTn id="35" dur="500"/>
                                        <p:tgtEl>
                                          <p:spTgt spid="17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76">
                                            <p:txEl>
                                              <p:pRg st="5" end="5"/>
                                            </p:txEl>
                                          </p:spTgt>
                                        </p:tgtEl>
                                        <p:attrNameLst>
                                          <p:attrName>style.visibility</p:attrName>
                                        </p:attrNameLst>
                                      </p:cBhvr>
                                      <p:to>
                                        <p:strVal val="visible"/>
                                      </p:to>
                                    </p:set>
                                    <p:anim calcmode="lin" valueType="num">
                                      <p:cBhvr additive="base">
                                        <p:cTn id="40" dur="500"/>
                                        <p:tgtEl>
                                          <p:spTgt spid="17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title" idx="4294967295"/>
          </p:nvPr>
        </p:nvSpPr>
        <p:spPr>
          <a:xfrm>
            <a:off x="-180295" y="240525"/>
            <a:ext cx="51141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400"/>
              <a:buFont typeface="Arial"/>
              <a:buNone/>
            </a:pPr>
            <a:r>
              <a:rPr lang="en-US" sz="4400" b="1" i="0" u="sng" strike="noStrike" cap="none">
                <a:solidFill>
                  <a:srgbClr val="FF0000"/>
                </a:solidFill>
                <a:latin typeface="Arial"/>
                <a:ea typeface="Arial"/>
                <a:cs typeface="Arial"/>
                <a:sym typeface="Arial"/>
              </a:rPr>
              <a:t>Exclusion is immoral!!!</a:t>
            </a:r>
            <a:endParaRPr/>
          </a:p>
        </p:txBody>
      </p:sp>
      <p:pic>
        <p:nvPicPr>
          <p:cNvPr id="185" name="Google Shape;185;p22" descr="School segregation still deprives many children of quality ..."/>
          <p:cNvPicPr preferRelativeResize="0"/>
          <p:nvPr/>
        </p:nvPicPr>
        <p:blipFill rotWithShape="1">
          <a:blip r:embed="rId3">
            <a:alphaModFix/>
          </a:blip>
          <a:srcRect/>
          <a:stretch/>
        </p:blipFill>
        <p:spPr>
          <a:xfrm>
            <a:off x="4444012" y="2512937"/>
            <a:ext cx="4562475" cy="2570162"/>
          </a:xfrm>
          <a:prstGeom prst="rect">
            <a:avLst/>
          </a:prstGeom>
          <a:noFill/>
          <a:ln>
            <a:noFill/>
          </a:ln>
        </p:spPr>
      </p:pic>
      <p:pic>
        <p:nvPicPr>
          <p:cNvPr id="186" name="Google Shape;186;p22"/>
          <p:cNvPicPr preferRelativeResize="0"/>
          <p:nvPr/>
        </p:nvPicPr>
        <p:blipFill rotWithShape="1">
          <a:blip r:embed="rId4">
            <a:alphaModFix/>
          </a:blip>
          <a:srcRect/>
          <a:stretch/>
        </p:blipFill>
        <p:spPr>
          <a:xfrm>
            <a:off x="3446462" y="4130675"/>
            <a:ext cx="30162" cy="17462"/>
          </a:xfrm>
          <a:prstGeom prst="rect">
            <a:avLst/>
          </a:prstGeom>
          <a:noFill/>
          <a:ln>
            <a:noFill/>
          </a:ln>
        </p:spPr>
      </p:pic>
      <p:pic>
        <p:nvPicPr>
          <p:cNvPr id="187" name="Google Shape;187;p22"/>
          <p:cNvPicPr preferRelativeResize="0"/>
          <p:nvPr/>
        </p:nvPicPr>
        <p:blipFill rotWithShape="1">
          <a:blip r:embed="rId5">
            <a:alphaModFix/>
          </a:blip>
          <a:srcRect/>
          <a:stretch/>
        </p:blipFill>
        <p:spPr>
          <a:xfrm>
            <a:off x="8372475" y="5637212"/>
            <a:ext cx="17462" cy="20637"/>
          </a:xfrm>
          <a:prstGeom prst="rect">
            <a:avLst/>
          </a:prstGeom>
          <a:noFill/>
          <a:ln>
            <a:noFill/>
          </a:ln>
        </p:spPr>
      </p:pic>
      <p:pic>
        <p:nvPicPr>
          <p:cNvPr id="188" name="Google Shape;188;p22"/>
          <p:cNvPicPr preferRelativeResize="0"/>
          <p:nvPr/>
        </p:nvPicPr>
        <p:blipFill rotWithShape="1">
          <a:blip r:embed="rId6">
            <a:alphaModFix/>
          </a:blip>
          <a:srcRect/>
          <a:stretch/>
        </p:blipFill>
        <p:spPr>
          <a:xfrm>
            <a:off x="141050" y="2418375"/>
            <a:ext cx="4102000" cy="3309775"/>
          </a:xfrm>
          <a:prstGeom prst="rect">
            <a:avLst/>
          </a:prstGeom>
          <a:noFill/>
          <a:ln>
            <a:noFill/>
          </a:ln>
        </p:spPr>
      </p:pic>
      <p:sp>
        <p:nvSpPr>
          <p:cNvPr id="189" name="Google Shape;189;p22"/>
          <p:cNvSpPr txBox="1"/>
          <p:nvPr/>
        </p:nvSpPr>
        <p:spPr>
          <a:xfrm>
            <a:off x="5071950" y="92500"/>
            <a:ext cx="37149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u="sng">
                <a:solidFill>
                  <a:srgbClr val="FF0000"/>
                </a:solidFill>
              </a:rPr>
              <a:t>La Exclusión es inmoral!!!</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3"/>
          <p:cNvSpPr txBox="1">
            <a:spLocks noGrp="1"/>
          </p:cNvSpPr>
          <p:nvPr>
            <p:ph type="title"/>
          </p:nvPr>
        </p:nvSpPr>
        <p:spPr>
          <a:xfrm>
            <a:off x="192000" y="649600"/>
            <a:ext cx="4659300" cy="1554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200"/>
              <a:buFont typeface="Arial"/>
              <a:buNone/>
            </a:pPr>
            <a:r>
              <a:rPr lang="en-US" sz="2800" b="1" i="0" u="sng">
                <a:solidFill>
                  <a:srgbClr val="FF0000"/>
                </a:solidFill>
                <a:latin typeface="Arial"/>
                <a:ea typeface="Arial"/>
                <a:cs typeface="Arial"/>
                <a:sym typeface="Arial"/>
              </a:rPr>
              <a:t>How do we make inclusion happen when exclusion is a political predisposition in many places?</a:t>
            </a:r>
            <a:endParaRPr sz="4000"/>
          </a:p>
        </p:txBody>
      </p:sp>
      <p:pic>
        <p:nvPicPr>
          <p:cNvPr id="195" name="Google Shape;195;p23"/>
          <p:cNvPicPr preferRelativeResize="0">
            <a:picLocks noGrp="1"/>
          </p:cNvPicPr>
          <p:nvPr>
            <p:ph type="body" idx="1"/>
          </p:nvPr>
        </p:nvPicPr>
        <p:blipFill rotWithShape="1">
          <a:blip r:embed="rId3">
            <a:alphaModFix/>
          </a:blip>
          <a:srcRect/>
          <a:stretch/>
        </p:blipFill>
        <p:spPr>
          <a:xfrm>
            <a:off x="4572000" y="3857625"/>
            <a:ext cx="0" cy="0"/>
          </a:xfrm>
          <a:prstGeom prst="rect">
            <a:avLst/>
          </a:prstGeom>
          <a:noFill/>
          <a:ln>
            <a:noFill/>
          </a:ln>
        </p:spPr>
      </p:pic>
      <p:pic>
        <p:nvPicPr>
          <p:cNvPr id="196" name="Google Shape;196;p23" descr="MVC-006F"/>
          <p:cNvPicPr preferRelativeResize="0"/>
          <p:nvPr/>
        </p:nvPicPr>
        <p:blipFill rotWithShape="1">
          <a:blip r:embed="rId4">
            <a:alphaModFix/>
          </a:blip>
          <a:srcRect/>
          <a:stretch/>
        </p:blipFill>
        <p:spPr>
          <a:xfrm>
            <a:off x="248350" y="3043750"/>
            <a:ext cx="4546600" cy="3409950"/>
          </a:xfrm>
          <a:prstGeom prst="rect">
            <a:avLst/>
          </a:prstGeom>
          <a:noFill/>
          <a:ln>
            <a:noFill/>
          </a:ln>
        </p:spPr>
      </p:pic>
      <p:pic>
        <p:nvPicPr>
          <p:cNvPr id="197" name="Google Shape;197;p23"/>
          <p:cNvPicPr preferRelativeResize="0"/>
          <p:nvPr/>
        </p:nvPicPr>
        <p:blipFill rotWithShape="1">
          <a:blip r:embed="rId5">
            <a:alphaModFix/>
          </a:blip>
          <a:srcRect/>
          <a:stretch/>
        </p:blipFill>
        <p:spPr>
          <a:xfrm>
            <a:off x="5323725" y="2343150"/>
            <a:ext cx="3206361" cy="4275125"/>
          </a:xfrm>
          <a:prstGeom prst="rect">
            <a:avLst/>
          </a:prstGeom>
          <a:noFill/>
          <a:ln>
            <a:noFill/>
          </a:ln>
        </p:spPr>
      </p:pic>
      <p:sp>
        <p:nvSpPr>
          <p:cNvPr id="198" name="Google Shape;198;p23"/>
          <p:cNvSpPr txBox="1"/>
          <p:nvPr/>
        </p:nvSpPr>
        <p:spPr>
          <a:xfrm>
            <a:off x="4904225" y="226975"/>
            <a:ext cx="3858300" cy="15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u="sng">
                <a:solidFill>
                  <a:srgbClr val="FF0000"/>
                </a:solidFill>
              </a:rPr>
              <a:t>¿Cómo hacemos posible la inclusión cuando la exclusión es una predisposición política en muchos lugares?</a:t>
            </a:r>
            <a:endParaRPr sz="600"/>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457200" y="274628"/>
            <a:ext cx="3677400" cy="82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4400" b="1" i="0" u="sng">
                <a:solidFill>
                  <a:srgbClr val="FF0000"/>
                </a:solidFill>
                <a:latin typeface="Arial"/>
                <a:ea typeface="Arial"/>
                <a:cs typeface="Arial"/>
                <a:sym typeface="Arial"/>
              </a:rPr>
              <a:t>LRE means</a:t>
            </a:r>
            <a:endParaRPr/>
          </a:p>
        </p:txBody>
      </p:sp>
      <p:sp>
        <p:nvSpPr>
          <p:cNvPr id="204" name="Google Shape;204;p24"/>
          <p:cNvSpPr txBox="1">
            <a:spLocks noGrp="1"/>
          </p:cNvSpPr>
          <p:nvPr>
            <p:ph type="body" idx="1"/>
          </p:nvPr>
        </p:nvSpPr>
        <p:spPr>
          <a:xfrm>
            <a:off x="533399" y="1371600"/>
            <a:ext cx="8871857" cy="26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800"/>
              <a:buFont typeface="Arial"/>
              <a:buNone/>
            </a:pPr>
            <a:r>
              <a:rPr lang="en-US" sz="2800" b="0" i="0" u="none" dirty="0">
                <a:solidFill>
                  <a:srgbClr val="002060"/>
                </a:solidFill>
                <a:latin typeface="Arial"/>
                <a:ea typeface="Arial"/>
                <a:cs typeface="Arial"/>
                <a:sym typeface="Arial"/>
              </a:rPr>
              <a:t>Least 			Loving</a:t>
            </a:r>
            <a:endParaRPr dirty="0"/>
          </a:p>
          <a:p>
            <a:pPr marL="0" marR="0" lvl="0" indent="0" algn="l" rtl="0">
              <a:lnSpc>
                <a:spcPct val="100000"/>
              </a:lnSpc>
              <a:spcBef>
                <a:spcPts val="560"/>
              </a:spcBef>
              <a:spcAft>
                <a:spcPts val="0"/>
              </a:spcAft>
              <a:buClr>
                <a:srgbClr val="002060"/>
              </a:buClr>
              <a:buSzPts val="2800"/>
              <a:buFont typeface="Arial"/>
              <a:buNone/>
            </a:pPr>
            <a:r>
              <a:rPr lang="en-US" sz="2800" b="0" i="0" u="none" dirty="0">
                <a:solidFill>
                  <a:srgbClr val="002060"/>
                </a:solidFill>
                <a:latin typeface="Arial"/>
                <a:ea typeface="Arial"/>
                <a:cs typeface="Arial"/>
                <a:sym typeface="Arial"/>
              </a:rPr>
              <a:t>Restrictive 	</a:t>
            </a:r>
            <a:r>
              <a:rPr lang="en-US" dirty="0">
                <a:solidFill>
                  <a:srgbClr val="002060"/>
                </a:solidFill>
              </a:rPr>
              <a:t>		</a:t>
            </a:r>
            <a:r>
              <a:rPr lang="en-US" sz="2800" b="0" i="0" u="none" dirty="0">
                <a:solidFill>
                  <a:srgbClr val="002060"/>
                </a:solidFill>
                <a:latin typeface="Arial"/>
                <a:ea typeface="Arial"/>
                <a:cs typeface="Arial"/>
                <a:sym typeface="Arial"/>
              </a:rPr>
              <a:t>Respecting</a:t>
            </a:r>
            <a:endParaRPr dirty="0"/>
          </a:p>
          <a:p>
            <a:pPr marL="0" marR="0" lvl="0" indent="0" algn="l" rtl="0">
              <a:lnSpc>
                <a:spcPct val="100000"/>
              </a:lnSpc>
              <a:spcBef>
                <a:spcPts val="560"/>
              </a:spcBef>
              <a:spcAft>
                <a:spcPts val="0"/>
              </a:spcAft>
              <a:buClr>
                <a:srgbClr val="002060"/>
              </a:buClr>
              <a:buSzPts val="2800"/>
              <a:buFont typeface="Arial"/>
              <a:buNone/>
            </a:pPr>
            <a:r>
              <a:rPr lang="en-US" sz="2800" b="0" i="0" u="none" dirty="0">
                <a:solidFill>
                  <a:srgbClr val="002060"/>
                </a:solidFill>
                <a:latin typeface="Arial"/>
                <a:ea typeface="Arial"/>
                <a:cs typeface="Arial"/>
                <a:sym typeface="Arial"/>
              </a:rPr>
              <a:t>Environment</a:t>
            </a:r>
            <a:r>
              <a:rPr lang="en-US" dirty="0">
                <a:solidFill>
                  <a:srgbClr val="002060"/>
                </a:solidFill>
              </a:rPr>
              <a:t>		</a:t>
            </a:r>
            <a:r>
              <a:rPr lang="en-US" sz="2800" b="0" i="0" u="none" dirty="0">
                <a:solidFill>
                  <a:srgbClr val="002060"/>
                </a:solidFill>
                <a:latin typeface="Arial"/>
                <a:ea typeface="Arial"/>
                <a:cs typeface="Arial"/>
                <a:sym typeface="Arial"/>
              </a:rPr>
              <a:t>Educating</a:t>
            </a:r>
            <a:endParaRPr dirty="0"/>
          </a:p>
        </p:txBody>
      </p:sp>
      <p:pic>
        <p:nvPicPr>
          <p:cNvPr id="205" name="Google Shape;205;p24"/>
          <p:cNvPicPr preferRelativeResize="0"/>
          <p:nvPr/>
        </p:nvPicPr>
        <p:blipFill rotWithShape="1">
          <a:blip r:embed="rId3">
            <a:alphaModFix/>
          </a:blip>
          <a:srcRect/>
          <a:stretch/>
        </p:blipFill>
        <p:spPr>
          <a:xfrm>
            <a:off x="6154843" y="3980832"/>
            <a:ext cx="2944500" cy="2926975"/>
          </a:xfrm>
          <a:prstGeom prst="rect">
            <a:avLst/>
          </a:prstGeom>
          <a:noFill/>
          <a:ln>
            <a:noFill/>
          </a:ln>
        </p:spPr>
      </p:pic>
      <p:sp>
        <p:nvSpPr>
          <p:cNvPr id="206" name="Google Shape;206;p24"/>
          <p:cNvSpPr txBox="1"/>
          <p:nvPr/>
        </p:nvSpPr>
        <p:spPr>
          <a:xfrm>
            <a:off x="-196250" y="3005491"/>
            <a:ext cx="534810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u="sng" dirty="0">
                <a:solidFill>
                  <a:srgbClr val="FF0000"/>
                </a:solidFill>
              </a:rPr>
              <a:t>LRE </a:t>
            </a:r>
            <a:r>
              <a:rPr lang="en-US" sz="4400" b="1" u="sng" dirty="0" err="1">
                <a:solidFill>
                  <a:srgbClr val="FF0000"/>
                </a:solidFill>
              </a:rPr>
              <a:t>significa</a:t>
            </a:r>
            <a:endParaRPr sz="4400" dirty="0">
              <a:solidFill>
                <a:schemeClr val="dk1"/>
              </a:solidFill>
            </a:endParaRPr>
          </a:p>
        </p:txBody>
      </p:sp>
      <p:sp>
        <p:nvSpPr>
          <p:cNvPr id="207" name="Google Shape;207;p24"/>
          <p:cNvSpPr txBox="1"/>
          <p:nvPr/>
        </p:nvSpPr>
        <p:spPr>
          <a:xfrm>
            <a:off x="210092" y="3858000"/>
            <a:ext cx="9518469"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GT" sz="2800" dirty="0">
                <a:solidFill>
                  <a:srgbClr val="002060"/>
                </a:solidFill>
              </a:rPr>
              <a:t>Ambiente			Amándonos</a:t>
            </a:r>
            <a:endParaRPr lang="es-GT" sz="2800" dirty="0">
              <a:solidFill>
                <a:schemeClr val="dk1"/>
              </a:solidFill>
            </a:endParaRPr>
          </a:p>
          <a:p>
            <a:pPr marL="0" lvl="0" indent="0" algn="l" rtl="0">
              <a:spcBef>
                <a:spcPts val="560"/>
              </a:spcBef>
              <a:spcAft>
                <a:spcPts val="0"/>
              </a:spcAft>
              <a:buNone/>
            </a:pPr>
            <a:r>
              <a:rPr lang="es-GT" sz="2800" dirty="0">
                <a:solidFill>
                  <a:srgbClr val="002060"/>
                </a:solidFill>
              </a:rPr>
              <a:t>Menos 			Respetándonos</a:t>
            </a:r>
            <a:endParaRPr lang="es-GT" sz="2800" dirty="0">
              <a:solidFill>
                <a:schemeClr val="dk1"/>
              </a:solidFill>
            </a:endParaRPr>
          </a:p>
          <a:p>
            <a:pPr marL="0" lvl="0" indent="0" algn="l" rtl="0">
              <a:spcBef>
                <a:spcPts val="560"/>
              </a:spcBef>
              <a:spcAft>
                <a:spcPts val="0"/>
              </a:spcAft>
              <a:buNone/>
            </a:pPr>
            <a:r>
              <a:rPr lang="es-GT" sz="2800" dirty="0">
                <a:solidFill>
                  <a:srgbClr val="002060"/>
                </a:solidFill>
              </a:rPr>
              <a:t>Restrictivo			Educando</a:t>
            </a:r>
            <a:endParaRPr lang="es-GT" dirty="0"/>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a:spLocks noGrp="1"/>
          </p:cNvSpPr>
          <p:nvPr>
            <p:ph type="title"/>
          </p:nvPr>
        </p:nvSpPr>
        <p:spPr>
          <a:xfrm>
            <a:off x="327825" y="277950"/>
            <a:ext cx="3056700" cy="334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800" b="1" i="0" u="sng">
                <a:solidFill>
                  <a:srgbClr val="FF0000"/>
                </a:solidFill>
                <a:latin typeface="Arial"/>
                <a:ea typeface="Arial"/>
                <a:cs typeface="Arial"/>
                <a:sym typeface="Arial"/>
              </a:rPr>
              <a:t>Least Restrictive Environment</a:t>
            </a:r>
            <a:endParaRPr/>
          </a:p>
        </p:txBody>
      </p:sp>
      <p:pic>
        <p:nvPicPr>
          <p:cNvPr id="213" name="Google Shape;213;p25"/>
          <p:cNvPicPr preferRelativeResize="0">
            <a:picLocks noGrp="1"/>
          </p:cNvPicPr>
          <p:nvPr>
            <p:ph type="body" idx="1"/>
          </p:nvPr>
        </p:nvPicPr>
        <p:blipFill rotWithShape="1">
          <a:blip r:embed="rId3">
            <a:alphaModFix/>
          </a:blip>
          <a:srcRect/>
          <a:stretch/>
        </p:blipFill>
        <p:spPr>
          <a:xfrm>
            <a:off x="1349328" y="5152621"/>
            <a:ext cx="3793500" cy="1432500"/>
          </a:xfrm>
          <a:prstGeom prst="rect">
            <a:avLst/>
          </a:prstGeom>
          <a:noFill/>
          <a:ln>
            <a:noFill/>
          </a:ln>
        </p:spPr>
      </p:pic>
      <p:sp>
        <p:nvSpPr>
          <p:cNvPr id="214" name="Google Shape;214;p25"/>
          <p:cNvSpPr txBox="1"/>
          <p:nvPr/>
        </p:nvSpPr>
        <p:spPr>
          <a:xfrm>
            <a:off x="0" y="1100250"/>
            <a:ext cx="4203600" cy="446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400"/>
              <a:buFont typeface="Arial"/>
              <a:buNone/>
            </a:pPr>
            <a:r>
              <a:rPr lang="en-US" sz="1800" b="0" i="0" u="none" strike="noStrike" cap="none">
                <a:solidFill>
                  <a:srgbClr val="434343"/>
                </a:solidFill>
                <a:latin typeface="Arial"/>
                <a:ea typeface="Arial"/>
                <a:cs typeface="Arial"/>
                <a:sym typeface="Arial"/>
              </a:rPr>
              <a:t>The </a:t>
            </a:r>
            <a:r>
              <a:rPr lang="en-US" sz="1800" b="1" i="0" u="none" strike="noStrike" cap="none">
                <a:solidFill>
                  <a:srgbClr val="434343"/>
                </a:solidFill>
                <a:latin typeface="Arial"/>
                <a:ea typeface="Arial"/>
                <a:cs typeface="Arial"/>
                <a:sym typeface="Arial"/>
              </a:rPr>
              <a:t>least restrictive environment</a:t>
            </a:r>
            <a:r>
              <a:rPr lang="en-US" sz="1800" b="0" i="0" u="none" strike="noStrike" cap="none">
                <a:solidFill>
                  <a:srgbClr val="434343"/>
                </a:solidFill>
                <a:latin typeface="Arial"/>
                <a:ea typeface="Arial"/>
                <a:cs typeface="Arial"/>
                <a:sym typeface="Arial"/>
              </a:rPr>
              <a:t> [LRE] is a principle that governs the education of students with disabilities in the U.S. Schools are required to provide a free appropriate public education in the LRE that is appropriate to the individual student's needs.</a:t>
            </a:r>
            <a:r>
              <a:rPr lang="en-US" sz="1800" b="1" i="0" u="none" strike="noStrike" cap="none">
                <a:solidFill>
                  <a:srgbClr val="434343"/>
                </a:solidFill>
                <a:latin typeface="Arial"/>
                <a:ea typeface="Arial"/>
                <a:cs typeface="Arial"/>
                <a:sym typeface="Arial"/>
              </a:rPr>
              <a:t> Least restrictive environment</a:t>
            </a:r>
            <a:r>
              <a:rPr lang="en-US" sz="1800" b="0" i="0" u="none" strike="noStrike" cap="none">
                <a:solidFill>
                  <a:srgbClr val="434343"/>
                </a:solidFill>
                <a:latin typeface="Arial"/>
                <a:ea typeface="Arial"/>
                <a:cs typeface="Arial"/>
                <a:sym typeface="Arial"/>
              </a:rPr>
              <a:t> (LRE) isn’t a </a:t>
            </a:r>
            <a:r>
              <a:rPr lang="en-US" sz="1800" b="1" i="0" u="none" strike="noStrike" cap="none">
                <a:solidFill>
                  <a:srgbClr val="434343"/>
                </a:solidFill>
                <a:latin typeface="Arial"/>
                <a:ea typeface="Arial"/>
                <a:cs typeface="Arial"/>
                <a:sym typeface="Arial"/>
              </a:rPr>
              <a:t>place</a:t>
            </a:r>
            <a:r>
              <a:rPr lang="en-US" sz="1800" b="0" i="0" u="none" strike="noStrike" cap="none">
                <a:solidFill>
                  <a:srgbClr val="434343"/>
                </a:solidFill>
                <a:latin typeface="Arial"/>
                <a:ea typeface="Arial"/>
                <a:cs typeface="Arial"/>
                <a:sym typeface="Arial"/>
              </a:rPr>
              <a:t>; it’s a </a:t>
            </a:r>
            <a:r>
              <a:rPr lang="en-US" sz="1800" b="1" i="0" u="none" strike="noStrike" cap="none">
                <a:solidFill>
                  <a:srgbClr val="434343"/>
                </a:solidFill>
                <a:latin typeface="Arial"/>
                <a:ea typeface="Arial"/>
                <a:cs typeface="Arial"/>
                <a:sym typeface="Arial"/>
              </a:rPr>
              <a:t>principle that guides your child’s educational program</a:t>
            </a:r>
            <a:r>
              <a:rPr lang="en-US" sz="1800" b="0" i="0" u="none" strike="noStrike" cap="none">
                <a:solidFill>
                  <a:srgbClr val="434343"/>
                </a:solidFill>
                <a:latin typeface="Arial"/>
                <a:ea typeface="Arial"/>
                <a:cs typeface="Arial"/>
                <a:sym typeface="Arial"/>
              </a:rPr>
              <a:t>. Special education law states that your child should be learning alongside their nondisabled peers.</a:t>
            </a:r>
            <a:r>
              <a:rPr lang="en-US" sz="2100" b="0" i="0" u="none" strike="noStrike" cap="none">
                <a:solidFill>
                  <a:srgbClr val="434343"/>
                </a:solidFill>
                <a:latin typeface="Arial"/>
                <a:ea typeface="Arial"/>
                <a:cs typeface="Arial"/>
                <a:sym typeface="Arial"/>
              </a:rPr>
              <a:t> </a:t>
            </a:r>
            <a:endParaRPr sz="1100">
              <a:solidFill>
                <a:srgbClr val="434343"/>
              </a:solidFill>
            </a:endParaRPr>
          </a:p>
        </p:txBody>
      </p:sp>
      <p:sp>
        <p:nvSpPr>
          <p:cNvPr id="215" name="Google Shape;215;p25"/>
          <p:cNvSpPr txBox="1"/>
          <p:nvPr/>
        </p:nvSpPr>
        <p:spPr>
          <a:xfrm>
            <a:off x="5052225" y="69075"/>
            <a:ext cx="42531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u="sng">
                <a:solidFill>
                  <a:srgbClr val="FF0000"/>
                </a:solidFill>
              </a:rPr>
              <a:t>Ambiente Menos Restrictivo</a:t>
            </a:r>
            <a:endParaRPr/>
          </a:p>
        </p:txBody>
      </p:sp>
      <p:sp>
        <p:nvSpPr>
          <p:cNvPr id="216" name="Google Shape;216;p25"/>
          <p:cNvSpPr txBox="1"/>
          <p:nvPr/>
        </p:nvSpPr>
        <p:spPr>
          <a:xfrm>
            <a:off x="5162475" y="1161400"/>
            <a:ext cx="4032600" cy="4751720"/>
          </a:xfrm>
          <a:prstGeom prst="rect">
            <a:avLst/>
          </a:prstGeom>
          <a:noFill/>
          <a:ln>
            <a:noFill/>
          </a:ln>
        </p:spPr>
        <p:txBody>
          <a:bodyPr spcFirstLastPara="1" wrap="square" lIns="91425" tIns="91425" rIns="91425" bIns="91425" anchor="t" anchorCtr="0">
            <a:noAutofit/>
          </a:bodyPr>
          <a:lstStyle/>
          <a:p>
            <a:pPr marL="0" marR="38100" lvl="0" indent="0" algn="ctr" rtl="0">
              <a:lnSpc>
                <a:spcPct val="128571"/>
              </a:lnSpc>
              <a:spcBef>
                <a:spcPts val="0"/>
              </a:spcBef>
              <a:spcAft>
                <a:spcPts val="0"/>
              </a:spcAft>
              <a:buNone/>
            </a:pPr>
            <a:r>
              <a:rPr lang="es-GT" sz="1600" dirty="0">
                <a:solidFill>
                  <a:schemeClr val="tx1"/>
                </a:solidFill>
              </a:rPr>
              <a:t>El ambiente </a:t>
            </a:r>
            <a:r>
              <a:rPr lang="es-GT" sz="1600" b="1" dirty="0">
                <a:solidFill>
                  <a:schemeClr val="tx1"/>
                </a:solidFill>
              </a:rPr>
              <a:t>menos restrictivo </a:t>
            </a:r>
            <a:r>
              <a:rPr lang="es-GT" sz="1600" dirty="0">
                <a:solidFill>
                  <a:schemeClr val="tx1"/>
                </a:solidFill>
              </a:rPr>
              <a:t>[LRE]</a:t>
            </a:r>
            <a:r>
              <a:rPr lang="es-GT" sz="1600" b="1" dirty="0">
                <a:solidFill>
                  <a:schemeClr val="tx1"/>
                </a:solidFill>
              </a:rPr>
              <a:t> </a:t>
            </a:r>
            <a:r>
              <a:rPr lang="es-GT" sz="1600" dirty="0">
                <a:solidFill>
                  <a:schemeClr val="tx1"/>
                </a:solidFill>
              </a:rPr>
              <a:t>es un principio que gobierna la educación de los estudiantes con discapacidades en los EE. UU. Las escuelas deben proporcionar una educación pública gratuita y apropiada en el LRE que sea apropiada para las necesidades individuales del estudiante. </a:t>
            </a:r>
            <a:r>
              <a:rPr lang="es-GT" sz="1600" b="1" dirty="0">
                <a:solidFill>
                  <a:schemeClr val="tx1"/>
                </a:solidFill>
              </a:rPr>
              <a:t>El ambiente menos restrictivo </a:t>
            </a:r>
            <a:r>
              <a:rPr lang="es-GT" sz="1600" dirty="0">
                <a:solidFill>
                  <a:schemeClr val="tx1"/>
                </a:solidFill>
              </a:rPr>
              <a:t>(LRE) no es un </a:t>
            </a:r>
            <a:r>
              <a:rPr lang="es-GT" sz="1600" b="1" dirty="0">
                <a:solidFill>
                  <a:schemeClr val="tx1"/>
                </a:solidFill>
              </a:rPr>
              <a:t>lugar</a:t>
            </a:r>
            <a:r>
              <a:rPr lang="es-GT" sz="1600" dirty="0">
                <a:solidFill>
                  <a:schemeClr val="tx1"/>
                </a:solidFill>
              </a:rPr>
              <a:t>; es un </a:t>
            </a:r>
            <a:r>
              <a:rPr lang="es-GT" sz="1600" b="1" dirty="0">
                <a:solidFill>
                  <a:schemeClr val="tx1"/>
                </a:solidFill>
              </a:rPr>
              <a:t>principio que guía el programa educativo de su hijo</a:t>
            </a:r>
            <a:r>
              <a:rPr lang="es-GT" sz="1600" dirty="0">
                <a:solidFill>
                  <a:schemeClr val="tx1"/>
                </a:solidFill>
              </a:rPr>
              <a:t>. La ley de educación especial establece que su hijo debe aprender junto con sus compañeros sin discapacidades</a:t>
            </a:r>
            <a:r>
              <a:rPr lang="es-GT" sz="1600" dirty="0">
                <a:solidFill>
                  <a:schemeClr val="accent6"/>
                </a:solidFill>
              </a:rPr>
              <a:t>.</a:t>
            </a:r>
            <a:endParaRPr lang="es-GT" sz="900" dirty="0">
              <a:solidFill>
                <a:schemeClr val="accent6"/>
              </a:solidFill>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306906" y="486800"/>
            <a:ext cx="4087500" cy="99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700"/>
              <a:buFont typeface="Arial"/>
              <a:buNone/>
            </a:pPr>
            <a:r>
              <a:rPr lang="en-US" sz="2100" b="1" i="0" u="sng">
                <a:solidFill>
                  <a:srgbClr val="FF0000"/>
                </a:solidFill>
                <a:latin typeface="Arial"/>
                <a:ea typeface="Arial"/>
                <a:cs typeface="Arial"/>
                <a:sym typeface="Arial"/>
              </a:rPr>
              <a:t>It is unacceptable to segregate children &amp; adults based upon how they look, language they speak and or how they learn</a:t>
            </a:r>
            <a:endParaRPr sz="3800"/>
          </a:p>
        </p:txBody>
      </p:sp>
      <p:pic>
        <p:nvPicPr>
          <p:cNvPr id="222" name="Google Shape;222;p26"/>
          <p:cNvPicPr preferRelativeResize="0">
            <a:picLocks noGrp="1"/>
          </p:cNvPicPr>
          <p:nvPr>
            <p:ph type="body" idx="1"/>
          </p:nvPr>
        </p:nvPicPr>
        <p:blipFill rotWithShape="1">
          <a:blip r:embed="rId3">
            <a:alphaModFix/>
          </a:blip>
          <a:srcRect/>
          <a:stretch/>
        </p:blipFill>
        <p:spPr>
          <a:xfrm>
            <a:off x="266700" y="2256700"/>
            <a:ext cx="3996000" cy="3382200"/>
          </a:xfrm>
          <a:prstGeom prst="rect">
            <a:avLst/>
          </a:prstGeom>
          <a:noFill/>
          <a:ln>
            <a:noFill/>
          </a:ln>
        </p:spPr>
      </p:pic>
      <p:pic>
        <p:nvPicPr>
          <p:cNvPr id="223" name="Google Shape;223;p26"/>
          <p:cNvPicPr preferRelativeResize="0"/>
          <p:nvPr/>
        </p:nvPicPr>
        <p:blipFill rotWithShape="1">
          <a:blip r:embed="rId4">
            <a:alphaModFix/>
          </a:blip>
          <a:srcRect/>
          <a:stretch/>
        </p:blipFill>
        <p:spPr>
          <a:xfrm>
            <a:off x="4848300" y="2351875"/>
            <a:ext cx="4137276" cy="3191850"/>
          </a:xfrm>
          <a:prstGeom prst="rect">
            <a:avLst/>
          </a:prstGeom>
          <a:noFill/>
          <a:ln>
            <a:noFill/>
          </a:ln>
        </p:spPr>
      </p:pic>
      <p:sp>
        <p:nvSpPr>
          <p:cNvPr id="224" name="Google Shape;224;p26"/>
          <p:cNvSpPr txBox="1"/>
          <p:nvPr/>
        </p:nvSpPr>
        <p:spPr>
          <a:xfrm>
            <a:off x="5413476" y="271084"/>
            <a:ext cx="3572100" cy="1679636"/>
          </a:xfrm>
          <a:prstGeom prst="rect">
            <a:avLst/>
          </a:prstGeom>
          <a:noFill/>
          <a:ln>
            <a:noFill/>
          </a:ln>
        </p:spPr>
        <p:txBody>
          <a:bodyPr spcFirstLastPara="1" wrap="square" lIns="91425" tIns="91425" rIns="91425" bIns="91425" anchor="t" anchorCtr="0">
            <a:noAutofit/>
          </a:bodyPr>
          <a:lstStyle/>
          <a:p>
            <a:pPr marL="0" marR="38100" lvl="0" indent="0" algn="ctr" rtl="0">
              <a:lnSpc>
                <a:spcPct val="100000"/>
              </a:lnSpc>
              <a:spcBef>
                <a:spcPts val="0"/>
              </a:spcBef>
              <a:spcAft>
                <a:spcPts val="0"/>
              </a:spcAft>
              <a:buNone/>
            </a:pPr>
            <a:r>
              <a:rPr lang="es-GT" sz="2100" b="1" u="sng" dirty="0">
                <a:solidFill>
                  <a:srgbClr val="FF0000"/>
                </a:solidFill>
              </a:rPr>
              <a:t>Es inaceptable segregar a niños y adultos según su apariencia, el idioma que hablan o cómo aprenden.</a:t>
            </a:r>
            <a:endParaRPr lang="es-GT" sz="1100"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7"/>
          <p:cNvSpPr txBox="1">
            <a:spLocks noGrp="1"/>
          </p:cNvSpPr>
          <p:nvPr>
            <p:ph type="title"/>
          </p:nvPr>
        </p:nvSpPr>
        <p:spPr>
          <a:xfrm>
            <a:off x="76200" y="277975"/>
            <a:ext cx="4191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Arial"/>
              <a:buNone/>
            </a:pPr>
            <a:r>
              <a:rPr lang="en-US" sz="3400" b="1" i="0" u="sng">
                <a:solidFill>
                  <a:srgbClr val="FF0000"/>
                </a:solidFill>
                <a:latin typeface="Arial"/>
                <a:ea typeface="Arial"/>
                <a:cs typeface="Arial"/>
                <a:sym typeface="Arial"/>
              </a:rPr>
              <a:t>LRE does not just refer to physical space</a:t>
            </a:r>
            <a:endParaRPr sz="3800"/>
          </a:p>
        </p:txBody>
      </p:sp>
      <p:sp>
        <p:nvSpPr>
          <p:cNvPr id="230" name="Google Shape;230;p27"/>
          <p:cNvSpPr txBox="1">
            <a:spLocks noGrp="1"/>
          </p:cNvSpPr>
          <p:nvPr>
            <p:ph type="body" idx="1"/>
          </p:nvPr>
        </p:nvSpPr>
        <p:spPr>
          <a:xfrm>
            <a:off x="457200" y="2133600"/>
            <a:ext cx="38100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800"/>
              <a:buFont typeface="Arial"/>
              <a:buNone/>
            </a:pPr>
            <a:r>
              <a:rPr lang="en-US" sz="2800" b="0" i="0" u="none" dirty="0">
                <a:solidFill>
                  <a:schemeClr val="tx1"/>
                </a:solidFill>
                <a:sym typeface="Arial"/>
              </a:rPr>
              <a:t>It refers to:</a:t>
            </a:r>
            <a:endParaRPr dirty="0">
              <a:solidFill>
                <a:schemeClr val="tx1"/>
              </a:solidFill>
            </a:endParaRPr>
          </a:p>
          <a:p>
            <a:pPr marL="0" marR="0" lvl="0" indent="-177800" algn="l" rtl="0">
              <a:lnSpc>
                <a:spcPct val="100000"/>
              </a:lnSpc>
              <a:spcBef>
                <a:spcPts val="560"/>
              </a:spcBef>
              <a:spcAft>
                <a:spcPts val="0"/>
              </a:spcAft>
              <a:buClr>
                <a:srgbClr val="002060"/>
              </a:buClr>
              <a:buSzPts val="2800"/>
              <a:buFont typeface="Arial"/>
              <a:buChar char="•"/>
            </a:pPr>
            <a:r>
              <a:rPr lang="en-US" sz="2800" b="0" i="0" u="none" dirty="0">
                <a:solidFill>
                  <a:schemeClr val="tx1"/>
                </a:solidFill>
                <a:sym typeface="Arial"/>
              </a:rPr>
              <a:t>Educational Supports</a:t>
            </a:r>
            <a:endParaRPr dirty="0">
              <a:solidFill>
                <a:schemeClr val="tx1"/>
              </a:solidFill>
            </a:endParaRPr>
          </a:p>
          <a:p>
            <a:pPr marL="0" marR="0" lvl="0" indent="-177800" algn="l" rtl="0">
              <a:lnSpc>
                <a:spcPct val="100000"/>
              </a:lnSpc>
              <a:spcBef>
                <a:spcPts val="560"/>
              </a:spcBef>
              <a:spcAft>
                <a:spcPts val="0"/>
              </a:spcAft>
              <a:buClr>
                <a:srgbClr val="002060"/>
              </a:buClr>
              <a:buSzPts val="2800"/>
              <a:buFont typeface="Arial"/>
              <a:buChar char="•"/>
            </a:pPr>
            <a:r>
              <a:rPr lang="en-US" sz="2800" b="0" i="0" u="none" dirty="0">
                <a:solidFill>
                  <a:schemeClr val="tx1"/>
                </a:solidFill>
                <a:sym typeface="Arial"/>
              </a:rPr>
              <a:t>Social Supports</a:t>
            </a:r>
            <a:endParaRPr dirty="0">
              <a:solidFill>
                <a:schemeClr val="tx1"/>
              </a:solidFill>
            </a:endParaRPr>
          </a:p>
          <a:p>
            <a:pPr marL="0" marR="0" lvl="0" indent="-177800" algn="l" rtl="0">
              <a:lnSpc>
                <a:spcPct val="100000"/>
              </a:lnSpc>
              <a:spcBef>
                <a:spcPts val="560"/>
              </a:spcBef>
              <a:spcAft>
                <a:spcPts val="0"/>
              </a:spcAft>
              <a:buClr>
                <a:srgbClr val="002060"/>
              </a:buClr>
              <a:buSzPts val="2800"/>
              <a:buFont typeface="Arial"/>
              <a:buChar char="•"/>
            </a:pPr>
            <a:r>
              <a:rPr lang="en-US" sz="2800" b="0" i="0" u="none" dirty="0">
                <a:solidFill>
                  <a:schemeClr val="tx1"/>
                </a:solidFill>
                <a:sym typeface="Arial"/>
              </a:rPr>
              <a:t>Teaching &amp; Learning</a:t>
            </a:r>
            <a:endParaRPr dirty="0">
              <a:solidFill>
                <a:schemeClr val="tx1"/>
              </a:solidFill>
            </a:endParaRPr>
          </a:p>
          <a:p>
            <a:pPr marL="342900" marR="0" lvl="0" indent="-165100" algn="l" rtl="0">
              <a:spcBef>
                <a:spcPts val="560"/>
              </a:spcBef>
              <a:spcAft>
                <a:spcPts val="0"/>
              </a:spcAft>
              <a:buClr>
                <a:schemeClr val="dk1"/>
              </a:buClr>
              <a:buSzPts val="2800"/>
              <a:buFont typeface="Arial"/>
              <a:buNone/>
            </a:pPr>
            <a:endParaRPr sz="2800" b="0" i="0" u="none" dirty="0">
              <a:solidFill>
                <a:srgbClr val="002060"/>
              </a:solidFill>
              <a:latin typeface="Arial"/>
              <a:ea typeface="Arial"/>
              <a:cs typeface="Arial"/>
              <a:sym typeface="Arial"/>
            </a:endParaRPr>
          </a:p>
        </p:txBody>
      </p:sp>
      <p:pic>
        <p:nvPicPr>
          <p:cNvPr id="231" name="Google Shape;231;p27"/>
          <p:cNvPicPr preferRelativeResize="0">
            <a:picLocks noGrp="1"/>
          </p:cNvPicPr>
          <p:nvPr>
            <p:ph type="body" idx="2"/>
          </p:nvPr>
        </p:nvPicPr>
        <p:blipFill rotWithShape="1">
          <a:blip r:embed="rId3">
            <a:alphaModFix/>
          </a:blip>
          <a:srcRect l="7745" b="4241"/>
          <a:stretch/>
        </p:blipFill>
        <p:spPr>
          <a:xfrm>
            <a:off x="2966575" y="4396581"/>
            <a:ext cx="3114300" cy="2377200"/>
          </a:xfrm>
          <a:prstGeom prst="rect">
            <a:avLst/>
          </a:prstGeom>
          <a:noFill/>
          <a:ln>
            <a:noFill/>
          </a:ln>
        </p:spPr>
      </p:pic>
      <p:sp>
        <p:nvSpPr>
          <p:cNvPr id="232" name="Google Shape;232;p27"/>
          <p:cNvSpPr txBox="1"/>
          <p:nvPr/>
        </p:nvSpPr>
        <p:spPr>
          <a:xfrm>
            <a:off x="5052250" y="0"/>
            <a:ext cx="3445574" cy="43965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200" b="1" u="sng" dirty="0">
                <a:solidFill>
                  <a:srgbClr val="FF0000"/>
                </a:solidFill>
              </a:rPr>
              <a:t>LRE </a:t>
            </a:r>
            <a:r>
              <a:rPr lang="en-US" sz="2900" b="1" u="sng" dirty="0">
                <a:solidFill>
                  <a:srgbClr val="FF0000"/>
                </a:solidFill>
              </a:rPr>
              <a:t>no solo se </a:t>
            </a:r>
            <a:r>
              <a:rPr lang="en-US" sz="2900" b="1" u="sng" dirty="0" err="1">
                <a:solidFill>
                  <a:srgbClr val="FF0000"/>
                </a:solidFill>
              </a:rPr>
              <a:t>refiere</a:t>
            </a:r>
            <a:r>
              <a:rPr lang="en-US" sz="2900" b="1" u="sng" dirty="0">
                <a:solidFill>
                  <a:srgbClr val="FF0000"/>
                </a:solidFill>
              </a:rPr>
              <a:t> al </a:t>
            </a:r>
            <a:r>
              <a:rPr lang="en-US" sz="2900" b="1" u="sng" dirty="0" err="1">
                <a:solidFill>
                  <a:srgbClr val="FF0000"/>
                </a:solidFill>
              </a:rPr>
              <a:t>espacio</a:t>
            </a:r>
            <a:r>
              <a:rPr lang="en-US" sz="2900" b="1" u="sng" dirty="0">
                <a:solidFill>
                  <a:srgbClr val="FF0000"/>
                </a:solidFill>
              </a:rPr>
              <a:t> </a:t>
            </a:r>
            <a:r>
              <a:rPr lang="en-US" sz="2900" b="1" u="sng" dirty="0" err="1">
                <a:solidFill>
                  <a:srgbClr val="FF0000"/>
                </a:solidFill>
              </a:rPr>
              <a:t>físico</a:t>
            </a:r>
            <a:endParaRPr sz="1300" dirty="0"/>
          </a:p>
        </p:txBody>
      </p:sp>
      <p:sp>
        <p:nvSpPr>
          <p:cNvPr id="233" name="Google Shape;233;p27"/>
          <p:cNvSpPr txBox="1"/>
          <p:nvPr/>
        </p:nvSpPr>
        <p:spPr>
          <a:xfrm>
            <a:off x="5308775" y="1780550"/>
            <a:ext cx="3530425"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GT" sz="2800" dirty="0">
                <a:solidFill>
                  <a:schemeClr val="tx1"/>
                </a:solidFill>
              </a:rPr>
              <a:t>Se refiere a:</a:t>
            </a:r>
          </a:p>
          <a:p>
            <a:pPr marL="0" lvl="0" indent="-177800" algn="l" rtl="0">
              <a:spcBef>
                <a:spcPts val="560"/>
              </a:spcBef>
              <a:spcAft>
                <a:spcPts val="0"/>
              </a:spcAft>
              <a:buClr>
                <a:srgbClr val="002060"/>
              </a:buClr>
              <a:buSzPts val="2800"/>
              <a:buChar char="•"/>
            </a:pPr>
            <a:r>
              <a:rPr lang="es-GT" sz="2800" dirty="0">
                <a:solidFill>
                  <a:schemeClr val="tx1"/>
                </a:solidFill>
              </a:rPr>
              <a:t>Apoyo Educacional</a:t>
            </a:r>
          </a:p>
          <a:p>
            <a:pPr marL="0" lvl="0" indent="-177800" algn="l" rtl="0">
              <a:spcBef>
                <a:spcPts val="560"/>
              </a:spcBef>
              <a:spcAft>
                <a:spcPts val="0"/>
              </a:spcAft>
              <a:buClr>
                <a:srgbClr val="002060"/>
              </a:buClr>
              <a:buSzPts val="2800"/>
              <a:buChar char="•"/>
            </a:pPr>
            <a:r>
              <a:rPr lang="es-GT" sz="2800" dirty="0">
                <a:solidFill>
                  <a:schemeClr val="tx1"/>
                </a:solidFill>
              </a:rPr>
              <a:t>Apoyos Sociales</a:t>
            </a:r>
          </a:p>
          <a:p>
            <a:pPr marL="0" lvl="0" indent="-177800" algn="l" rtl="0">
              <a:spcBef>
                <a:spcPts val="560"/>
              </a:spcBef>
              <a:spcAft>
                <a:spcPts val="0"/>
              </a:spcAft>
              <a:buClr>
                <a:srgbClr val="002060"/>
              </a:buClr>
              <a:buSzPts val="2800"/>
              <a:buChar char="•"/>
            </a:pPr>
            <a:r>
              <a:rPr lang="es-GT" sz="2800" dirty="0">
                <a:solidFill>
                  <a:schemeClr val="tx1"/>
                </a:solidFill>
              </a:rPr>
              <a:t>Enseñando y Aprendiendo</a:t>
            </a:r>
            <a:endParaRPr lang="es-GT" dirty="0">
              <a:solidFill>
                <a:schemeClr val="tx1"/>
              </a:solidFill>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txBox="1">
            <a:spLocks noGrp="1"/>
          </p:cNvSpPr>
          <p:nvPr>
            <p:ph type="title"/>
          </p:nvPr>
        </p:nvSpPr>
        <p:spPr>
          <a:xfrm>
            <a:off x="457200" y="274625"/>
            <a:ext cx="3223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4400" b="1" i="0" u="sng">
                <a:solidFill>
                  <a:srgbClr val="FF0000"/>
                </a:solidFill>
                <a:latin typeface="Arial"/>
                <a:ea typeface="Arial"/>
                <a:cs typeface="Arial"/>
                <a:sym typeface="Arial"/>
              </a:rPr>
              <a:t>Inclusion, What is it?</a:t>
            </a:r>
            <a:endParaRPr/>
          </a:p>
        </p:txBody>
      </p:sp>
      <p:sp>
        <p:nvSpPr>
          <p:cNvPr id="239" name="Google Shape;239;p28"/>
          <p:cNvSpPr txBox="1">
            <a:spLocks noGrp="1"/>
          </p:cNvSpPr>
          <p:nvPr>
            <p:ph type="body" idx="1"/>
          </p:nvPr>
        </p:nvSpPr>
        <p:spPr>
          <a:xfrm>
            <a:off x="457200" y="1600200"/>
            <a:ext cx="3429000" cy="76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2060"/>
              </a:buClr>
              <a:buSzPts val="2800"/>
              <a:buFont typeface="Arial"/>
              <a:buChar char="•"/>
            </a:pPr>
            <a:r>
              <a:rPr lang="en-US" sz="2800" b="0" i="0" u="none" dirty="0">
                <a:solidFill>
                  <a:schemeClr val="tx1"/>
                </a:solidFill>
                <a:sym typeface="Arial"/>
              </a:rPr>
              <a:t>Not a legal term</a:t>
            </a:r>
            <a:endParaRPr dirty="0">
              <a:solidFill>
                <a:schemeClr val="tx1"/>
              </a:solidFill>
            </a:endParaRPr>
          </a:p>
        </p:txBody>
      </p:sp>
      <p:sp>
        <p:nvSpPr>
          <p:cNvPr id="240" name="Google Shape;240;p28"/>
          <p:cNvSpPr txBox="1">
            <a:spLocks noGrp="1"/>
          </p:cNvSpPr>
          <p:nvPr>
            <p:ph type="body" idx="2"/>
          </p:nvPr>
        </p:nvSpPr>
        <p:spPr>
          <a:xfrm>
            <a:off x="381000" y="2202125"/>
            <a:ext cx="4191000" cy="1905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2060"/>
              </a:buClr>
              <a:buSzPts val="2800"/>
              <a:buFont typeface="Arial"/>
              <a:buChar char="•"/>
            </a:pPr>
            <a:r>
              <a:rPr lang="en-US" sz="2800" b="0" i="0" u="none" dirty="0">
                <a:solidFill>
                  <a:schemeClr val="tx1"/>
                </a:solidFill>
                <a:sym typeface="Arial"/>
              </a:rPr>
              <a:t>A Philosophy describing a sense of fully belonging to a community</a:t>
            </a:r>
            <a:endParaRPr dirty="0">
              <a:solidFill>
                <a:schemeClr val="tx1"/>
              </a:solidFill>
            </a:endParaRPr>
          </a:p>
        </p:txBody>
      </p:sp>
      <p:pic>
        <p:nvPicPr>
          <p:cNvPr id="241" name="Google Shape;241;p28"/>
          <p:cNvPicPr preferRelativeResize="0"/>
          <p:nvPr/>
        </p:nvPicPr>
        <p:blipFill rotWithShape="1">
          <a:blip r:embed="rId3">
            <a:alphaModFix/>
          </a:blip>
          <a:srcRect/>
          <a:stretch/>
        </p:blipFill>
        <p:spPr>
          <a:xfrm>
            <a:off x="1064600" y="4404802"/>
            <a:ext cx="3615400" cy="2511550"/>
          </a:xfrm>
          <a:prstGeom prst="rect">
            <a:avLst/>
          </a:prstGeom>
          <a:noFill/>
          <a:ln>
            <a:noFill/>
          </a:ln>
        </p:spPr>
      </p:pic>
      <p:pic>
        <p:nvPicPr>
          <p:cNvPr id="242" name="Google Shape;242;p28"/>
          <p:cNvPicPr preferRelativeResize="0"/>
          <p:nvPr/>
        </p:nvPicPr>
        <p:blipFill rotWithShape="1">
          <a:blip r:embed="rId4">
            <a:alphaModFix/>
          </a:blip>
          <a:srcRect/>
          <a:stretch/>
        </p:blipFill>
        <p:spPr>
          <a:xfrm>
            <a:off x="5031950" y="4243250"/>
            <a:ext cx="3886200" cy="2578100"/>
          </a:xfrm>
          <a:prstGeom prst="rect">
            <a:avLst/>
          </a:prstGeom>
          <a:noFill/>
          <a:ln>
            <a:noFill/>
          </a:ln>
        </p:spPr>
      </p:pic>
      <p:sp>
        <p:nvSpPr>
          <p:cNvPr id="243" name="Google Shape;243;p28"/>
          <p:cNvSpPr txBox="1"/>
          <p:nvPr/>
        </p:nvSpPr>
        <p:spPr>
          <a:xfrm>
            <a:off x="5525875" y="0"/>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4400" b="1" u="sng" dirty="0">
                <a:solidFill>
                  <a:srgbClr val="FF0000"/>
                </a:solidFill>
              </a:rPr>
              <a:t>¿Que es inclusión?</a:t>
            </a:r>
            <a:endParaRPr lang="es-GT" dirty="0"/>
          </a:p>
        </p:txBody>
      </p:sp>
      <p:sp>
        <p:nvSpPr>
          <p:cNvPr id="244" name="Google Shape;244;p28"/>
          <p:cNvSpPr txBox="1"/>
          <p:nvPr/>
        </p:nvSpPr>
        <p:spPr>
          <a:xfrm>
            <a:off x="4876850" y="2293125"/>
            <a:ext cx="4041300" cy="3000000"/>
          </a:xfrm>
          <a:prstGeom prst="rect">
            <a:avLst/>
          </a:prstGeom>
          <a:noFill/>
          <a:ln>
            <a:noFill/>
          </a:ln>
        </p:spPr>
        <p:txBody>
          <a:bodyPr spcFirstLastPara="1" wrap="square" lIns="91425" tIns="91425" rIns="91425" bIns="91425" anchor="t" anchorCtr="0">
            <a:noAutofit/>
          </a:bodyPr>
          <a:lstStyle/>
          <a:p>
            <a:pPr marL="342900" marR="38100" lvl="0" indent="-342900" algn="l" rtl="0">
              <a:lnSpc>
                <a:spcPct val="128571"/>
              </a:lnSpc>
              <a:spcBef>
                <a:spcPts val="0"/>
              </a:spcBef>
              <a:spcAft>
                <a:spcPts val="0"/>
              </a:spcAft>
              <a:buClr>
                <a:srgbClr val="002060"/>
              </a:buClr>
              <a:buSzPts val="2800"/>
              <a:buChar char="•"/>
            </a:pPr>
            <a:r>
              <a:rPr lang="en-US" sz="2100">
                <a:solidFill>
                  <a:srgbClr val="002060"/>
                </a:solidFill>
              </a:rPr>
              <a:t>Una filosofía que describe un sentido de pertenencia total a una comunidad.</a:t>
            </a:r>
            <a:endParaRPr/>
          </a:p>
        </p:txBody>
      </p:sp>
      <p:sp>
        <p:nvSpPr>
          <p:cNvPr id="245" name="Google Shape;245;p28"/>
          <p:cNvSpPr txBox="1"/>
          <p:nvPr/>
        </p:nvSpPr>
        <p:spPr>
          <a:xfrm>
            <a:off x="4876850" y="1755350"/>
            <a:ext cx="4041300" cy="3000000"/>
          </a:xfrm>
          <a:prstGeom prst="rect">
            <a:avLst/>
          </a:prstGeom>
          <a:noFill/>
          <a:ln>
            <a:noFill/>
          </a:ln>
        </p:spPr>
        <p:txBody>
          <a:bodyPr spcFirstLastPara="1" wrap="square" lIns="91425" tIns="91425" rIns="91425" bIns="91425" anchor="t" anchorCtr="0">
            <a:noAutofit/>
          </a:bodyPr>
          <a:lstStyle/>
          <a:p>
            <a:pPr marL="342900" lvl="0" indent="-311150" algn="l" rtl="0">
              <a:spcBef>
                <a:spcPts val="0"/>
              </a:spcBef>
              <a:spcAft>
                <a:spcPts val="0"/>
              </a:spcAft>
              <a:buClr>
                <a:srgbClr val="002060"/>
              </a:buClr>
              <a:buSzPts val="2300"/>
              <a:buChar char="•"/>
            </a:pPr>
            <a:r>
              <a:rPr lang="es-GT" sz="2300" dirty="0">
                <a:solidFill>
                  <a:schemeClr val="tx1"/>
                </a:solidFill>
              </a:rPr>
              <a:t>No es un término legal</a:t>
            </a:r>
            <a:endParaRPr lang="es-GT" sz="900" dirty="0">
              <a:solidFill>
                <a:schemeClr val="tx1"/>
              </a:solidFill>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9"/>
          <p:cNvPicPr preferRelativeResize="0"/>
          <p:nvPr/>
        </p:nvPicPr>
        <p:blipFill rotWithShape="1">
          <a:blip r:embed="rId3">
            <a:alphaModFix/>
          </a:blip>
          <a:srcRect/>
          <a:stretch/>
        </p:blipFill>
        <p:spPr>
          <a:xfrm>
            <a:off x="891375" y="0"/>
            <a:ext cx="6854700" cy="6680549"/>
          </a:xfrm>
          <a:prstGeom prst="rect">
            <a:avLst/>
          </a:prstGeom>
          <a:noFill/>
          <a:ln>
            <a:noFill/>
          </a:ln>
        </p:spPr>
      </p:pic>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p:nvPr/>
        </p:nvSpPr>
        <p:spPr>
          <a:xfrm>
            <a:off x="710475" y="0"/>
            <a:ext cx="7390800" cy="11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rPr>
              <a:t>Es Inclusión?</a:t>
            </a:r>
            <a:endParaRPr sz="4400">
              <a:solidFill>
                <a:schemeClr val="dk1"/>
              </a:solidFill>
            </a:endParaRPr>
          </a:p>
          <a:p>
            <a:pPr marL="0" lvl="0" indent="0" algn="ctr" rtl="0">
              <a:spcBef>
                <a:spcPts val="0"/>
              </a:spcBef>
              <a:spcAft>
                <a:spcPts val="0"/>
              </a:spcAft>
              <a:buNone/>
            </a:pPr>
            <a:r>
              <a:rPr lang="en-US" sz="2100">
                <a:solidFill>
                  <a:schemeClr val="dk1"/>
                </a:solidFill>
              </a:rPr>
              <a:t>Verifique si el estudiante tiene una educación inclusiva</a:t>
            </a:r>
            <a:endParaRPr sz="2100">
              <a:solidFill>
                <a:schemeClr val="dk1"/>
              </a:solidFill>
            </a:endParaRPr>
          </a:p>
        </p:txBody>
      </p:sp>
      <p:sp>
        <p:nvSpPr>
          <p:cNvPr id="257" name="Google Shape;257;p30"/>
          <p:cNvSpPr txBox="1"/>
          <p:nvPr/>
        </p:nvSpPr>
        <p:spPr>
          <a:xfrm>
            <a:off x="300425" y="1125000"/>
            <a:ext cx="4327500" cy="5519640"/>
          </a:xfrm>
          <a:prstGeom prst="rect">
            <a:avLst/>
          </a:prstGeom>
          <a:noFill/>
          <a:ln>
            <a:noFill/>
          </a:ln>
        </p:spPr>
        <p:txBody>
          <a:bodyPr spcFirstLastPara="1" wrap="square" lIns="91425" tIns="91425" rIns="91425" bIns="91425" anchor="t" anchorCtr="0">
            <a:noAutofit/>
          </a:bodyPr>
          <a:lstStyle/>
          <a:p>
            <a:pPr marL="0" lvl="0" indent="0" algn="ctr" rtl="0">
              <a:spcBef>
                <a:spcPts val="560"/>
              </a:spcBef>
              <a:spcAft>
                <a:spcPts val="0"/>
              </a:spcAft>
              <a:buNone/>
            </a:pPr>
            <a:r>
              <a:rPr lang="en-US" sz="2200" b="1" dirty="0">
                <a:solidFill>
                  <a:srgbClr val="00B050"/>
                </a:solidFill>
              </a:rPr>
              <a:t>SI</a:t>
            </a:r>
            <a:endParaRPr sz="2200" b="1" dirty="0">
              <a:solidFill>
                <a:srgbClr val="00B050"/>
              </a:solidFill>
            </a:endParaRP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niño pasa la mayor parte del día en un aula de educación general.</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escritorio del niño está incluido con los otros grupos de escritorios del aula.</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niño tiene acceso y está incluido en las lecciones y actividades del aula que se adaptan o modifican para satisfacer sus necesidades.</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niño es un miembro independiente del aula, valorado y respetado.</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a:t>
            </a:r>
            <a:r>
              <a:rPr lang="es-GT" sz="1100" b="1" dirty="0" err="1">
                <a:solidFill>
                  <a:schemeClr val="tx1"/>
                </a:solidFill>
              </a:rPr>
              <a:t>paraprofesional</a:t>
            </a:r>
            <a:r>
              <a:rPr lang="es-GT" sz="1100" b="1" dirty="0">
                <a:solidFill>
                  <a:schemeClr val="tx1"/>
                </a:solidFill>
              </a:rPr>
              <a:t> del niño facilita el acceso al plan de estudios y las actividades del aula.</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a:t>
            </a:r>
            <a:r>
              <a:rPr lang="es-GT" sz="1100" b="1" dirty="0" err="1">
                <a:solidFill>
                  <a:schemeClr val="tx1"/>
                </a:solidFill>
              </a:rPr>
              <a:t>paraprofessional</a:t>
            </a:r>
            <a:r>
              <a:rPr lang="es-GT" sz="1100" b="1" dirty="0">
                <a:solidFill>
                  <a:schemeClr val="tx1"/>
                </a:solidFill>
              </a:rPr>
              <a:t> motiva al niño a completar el trabajo de la manera más independiente posible, mientras brinda apoyo cuando sea necesario.</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niño recibe apoyo de un especialista (terapia del habla y el lenguaje) con una interrupción mínima de la rutina y el programa de la clase.</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maestro puede identificar las fortalezas y áreas que requieren mejoramiento de su hijo.</a:t>
            </a:r>
          </a:p>
          <a:p>
            <a:pPr marL="457200" marR="38100" lvl="0" indent="-298450" algn="l" rtl="0">
              <a:lnSpc>
                <a:spcPct val="128571"/>
              </a:lnSpc>
              <a:spcBef>
                <a:spcPts val="0"/>
              </a:spcBef>
              <a:spcAft>
                <a:spcPts val="0"/>
              </a:spcAft>
              <a:buClr>
                <a:srgbClr val="222222"/>
              </a:buClr>
              <a:buSzPts val="1100"/>
              <a:buChar char="•"/>
            </a:pPr>
            <a:r>
              <a:rPr lang="es-GT" sz="1100" b="1" dirty="0">
                <a:solidFill>
                  <a:schemeClr val="tx1"/>
                </a:solidFill>
              </a:rPr>
              <a:t>El niño puede nombrar </a:t>
            </a:r>
            <a:r>
              <a:rPr lang="es-GT" sz="1100" dirty="0">
                <a:solidFill>
                  <a:schemeClr val="tx1"/>
                </a:solidFill>
              </a:rPr>
              <a:t>a </a:t>
            </a:r>
            <a:r>
              <a:rPr lang="es-GT" sz="1100" b="1" dirty="0">
                <a:solidFill>
                  <a:schemeClr val="tx1"/>
                </a:solidFill>
              </a:rPr>
              <a:t>sus compañeros de clase y tiene muchas experiencias comunes en el aula.</a:t>
            </a:r>
          </a:p>
        </p:txBody>
      </p:sp>
      <p:sp>
        <p:nvSpPr>
          <p:cNvPr id="258" name="Google Shape;258;p30"/>
          <p:cNvSpPr txBox="1"/>
          <p:nvPr/>
        </p:nvSpPr>
        <p:spPr>
          <a:xfrm>
            <a:off x="4774825" y="975360"/>
            <a:ext cx="4273800" cy="5522976"/>
          </a:xfrm>
          <a:prstGeom prst="rect">
            <a:avLst/>
          </a:prstGeom>
          <a:noFill/>
          <a:ln>
            <a:noFill/>
          </a:ln>
        </p:spPr>
        <p:txBody>
          <a:bodyPr spcFirstLastPara="1" wrap="square" lIns="91425" tIns="91425" rIns="91425" bIns="91425" anchor="t" anchorCtr="0">
            <a:noAutofit/>
          </a:bodyPr>
          <a:lstStyle/>
          <a:p>
            <a:pPr marL="0" lvl="0" indent="0" algn="ctr" rtl="0">
              <a:spcBef>
                <a:spcPts val="560"/>
              </a:spcBef>
              <a:spcAft>
                <a:spcPts val="0"/>
              </a:spcAft>
              <a:buNone/>
            </a:pPr>
            <a:r>
              <a:rPr lang="en-US" sz="2200" b="1" dirty="0">
                <a:solidFill>
                  <a:srgbClr val="FF0000"/>
                </a:solidFill>
              </a:rPr>
              <a:t>NO</a:t>
            </a:r>
            <a:endParaRPr sz="2200" b="1" dirty="0">
              <a:solidFill>
                <a:srgbClr val="FF0000"/>
              </a:solidFill>
            </a:endParaRP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niño pasa la mayor parte del día en un aula de educación especial y asiste a un aula de educación general durante uno o dos períodos.</a:t>
            </a: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escritorio del niño está alejado de los demás </a:t>
            </a:r>
            <a:r>
              <a:rPr lang="es-GT" sz="1100" b="1" dirty="0">
                <a:solidFill>
                  <a:schemeClr val="tx1"/>
                </a:solidFill>
              </a:rPr>
              <a:t>escritorios </a:t>
            </a:r>
            <a:r>
              <a:rPr lang="es-GT" sz="1100" b="1" dirty="0">
                <a:solidFill>
                  <a:srgbClr val="222222"/>
                </a:solidFill>
              </a:rPr>
              <a:t>del aula.</a:t>
            </a: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La niña/o trabaja en su propio plan de estudios.</a:t>
            </a:r>
            <a:endParaRPr lang="es-GT" sz="1100" b="1" i="1" dirty="0">
              <a:solidFill>
                <a:srgbClr val="222222"/>
              </a:solidFill>
            </a:endParaRP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niño recibe actividades y opciones alternativas con otros estudiantes de educación especial</a:t>
            </a: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La niña/o es vista/o como indefensa/o, necesitada/o y dependiente.</a:t>
            </a: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a:t>
            </a:r>
            <a:r>
              <a:rPr lang="es-GT" sz="1100" b="1" dirty="0" err="1">
                <a:solidFill>
                  <a:srgbClr val="222222"/>
                </a:solidFill>
              </a:rPr>
              <a:t>paraprofesional</a:t>
            </a:r>
            <a:r>
              <a:rPr lang="es-GT" sz="1100" b="1" dirty="0">
                <a:solidFill>
                  <a:srgbClr val="222222"/>
                </a:solidFill>
              </a:rPr>
              <a:t> del niño determina el acceso al plan de estudios y las actividades del aula</a:t>
            </a:r>
          </a:p>
          <a:p>
            <a:pPr marL="457200" marR="38100" lvl="0" indent="-298450" algn="l" rtl="0">
              <a:lnSpc>
                <a:spcPct val="128571"/>
              </a:lnSpc>
              <a:spcBef>
                <a:spcPts val="0"/>
              </a:spcBef>
              <a:spcAft>
                <a:spcPts val="0"/>
              </a:spcAft>
              <a:buClr>
                <a:schemeClr val="dk1"/>
              </a:buClr>
              <a:buSzPts val="1100"/>
              <a:buChar char="•"/>
            </a:pPr>
            <a:r>
              <a:rPr lang="es-GT" sz="1100" b="1" dirty="0">
                <a:solidFill>
                  <a:srgbClr val="222222"/>
                </a:solidFill>
              </a:rPr>
              <a:t>El </a:t>
            </a:r>
            <a:r>
              <a:rPr lang="es-GT" sz="1100" b="1" dirty="0" err="1">
                <a:solidFill>
                  <a:srgbClr val="222222"/>
                </a:solidFill>
              </a:rPr>
              <a:t>paraprofesional</a:t>
            </a:r>
            <a:r>
              <a:rPr lang="es-GT" sz="1100" b="1" dirty="0">
                <a:solidFill>
                  <a:srgbClr val="222222"/>
                </a:solidFill>
              </a:rPr>
              <a:t> no brinda muchas oportunidades para que el niño complete el trabajo de forma independiente</a:t>
            </a:r>
            <a:endParaRPr lang="es-GT" sz="1100" b="1" dirty="0">
              <a:solidFill>
                <a:srgbClr val="FF0000"/>
              </a:solidFill>
            </a:endParaRP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niño es retirado de las lecciones y actividades del aula para recibir apoyo de un especialista sin tener en cuenta lo que se perderá.</a:t>
            </a: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maestro se refiere a los especialistas y </a:t>
            </a:r>
            <a:r>
              <a:rPr lang="es-GT" sz="1100" b="1" dirty="0" err="1">
                <a:solidFill>
                  <a:srgbClr val="222222"/>
                </a:solidFill>
              </a:rPr>
              <a:t>paraprofesionales</a:t>
            </a:r>
            <a:r>
              <a:rPr lang="es-GT" sz="1100" b="1" dirty="0">
                <a:solidFill>
                  <a:srgbClr val="222222"/>
                </a:solidFill>
              </a:rPr>
              <a:t> para identificar el desarrollo del niño.</a:t>
            </a:r>
          </a:p>
          <a:p>
            <a:pPr marL="457200" marR="38100" lvl="0" indent="-298450" algn="l" rtl="0">
              <a:lnSpc>
                <a:spcPct val="128571"/>
              </a:lnSpc>
              <a:spcBef>
                <a:spcPts val="0"/>
              </a:spcBef>
              <a:spcAft>
                <a:spcPts val="0"/>
              </a:spcAft>
              <a:buClr>
                <a:srgbClr val="222222"/>
              </a:buClr>
              <a:buSzPts val="1100"/>
              <a:buChar char="•"/>
            </a:pPr>
            <a:r>
              <a:rPr lang="es-GT" sz="1100" b="1" dirty="0">
                <a:solidFill>
                  <a:srgbClr val="222222"/>
                </a:solidFill>
              </a:rPr>
              <a:t>El niño no conoce a sus compañeros de clase y no tiene muchas experiencias comunes en el aula.</a:t>
            </a:r>
          </a:p>
          <a:p>
            <a:pPr marL="0" marR="38100" lvl="0" indent="0" algn="l" rtl="0">
              <a:lnSpc>
                <a:spcPct val="128571"/>
              </a:lnSpc>
              <a:spcBef>
                <a:spcPts val="0"/>
              </a:spcBef>
              <a:spcAft>
                <a:spcPts val="0"/>
              </a:spcAft>
              <a:buNone/>
            </a:pPr>
            <a:endParaRPr lang="es-GT" sz="1100" b="1" dirty="0">
              <a:solidFill>
                <a:srgbClr val="222222"/>
              </a:solidFill>
            </a:endParaRPr>
          </a:p>
          <a:p>
            <a:pPr marL="0" marR="38100" lvl="0" indent="0" algn="l" rtl="0">
              <a:lnSpc>
                <a:spcPct val="128571"/>
              </a:lnSpc>
              <a:spcBef>
                <a:spcPts val="0"/>
              </a:spcBef>
              <a:spcAft>
                <a:spcPts val="0"/>
              </a:spcAft>
              <a:buNone/>
            </a:pPr>
            <a:endParaRPr lang="es-GT" sz="1100" b="1" dirty="0">
              <a:solidFill>
                <a:schemeClr val="dk1"/>
              </a:solidFill>
            </a:endParaRPr>
          </a:p>
          <a:p>
            <a:pPr marL="0" lvl="0" indent="0" algn="l" rtl="0">
              <a:spcBef>
                <a:spcPts val="560"/>
              </a:spcBef>
              <a:spcAft>
                <a:spcPts val="0"/>
              </a:spcAft>
              <a:buNone/>
            </a:pPr>
            <a:endParaRPr lang="es-GT" sz="1100" b="1"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BDFF8A-B4D4-7A4C-A1C9-6E6159BE3E87}"/>
              </a:ext>
            </a:extLst>
          </p:cNvPr>
          <p:cNvSpPr>
            <a:spLocks noGrp="1"/>
          </p:cNvSpPr>
          <p:nvPr>
            <p:ph type="body" idx="1"/>
          </p:nvPr>
        </p:nvSpPr>
        <p:spPr>
          <a:xfrm>
            <a:off x="629842" y="319088"/>
            <a:ext cx="3868340" cy="823912"/>
          </a:xfrm>
        </p:spPr>
        <p:txBody>
          <a:bodyPr anchor="t">
            <a:noAutofit/>
          </a:bodyPr>
          <a:lstStyle/>
          <a:p>
            <a:pPr>
              <a:spcBef>
                <a:spcPts val="0"/>
              </a:spcBef>
            </a:pPr>
            <a:r>
              <a:rPr lang="en-US" sz="3000" dirty="0">
                <a:latin typeface="Calibri" panose="020F0502020204030204" pitchFamily="34" charset="0"/>
                <a:cs typeface="Calibri" panose="020F0502020204030204" pitchFamily="34" charset="0"/>
              </a:rPr>
              <a:t>Please keep </a:t>
            </a:r>
          </a:p>
          <a:p>
            <a:pPr>
              <a:spcBef>
                <a:spcPts val="0"/>
              </a:spcBef>
            </a:pPr>
            <a:r>
              <a:rPr lang="en-US" sz="3000" dirty="0">
                <a:latin typeface="Calibri" panose="020F0502020204030204" pitchFamily="34" charset="0"/>
                <a:cs typeface="Calibri" panose="020F0502020204030204" pitchFamily="34" charset="0"/>
              </a:rPr>
              <a:t>in mind:</a:t>
            </a:r>
            <a:endParaRPr lang="en-US" sz="3000" dirty="0"/>
          </a:p>
        </p:txBody>
      </p:sp>
      <p:sp>
        <p:nvSpPr>
          <p:cNvPr id="4" name="Content Placeholder 3">
            <a:extLst>
              <a:ext uri="{FF2B5EF4-FFF2-40B4-BE49-F238E27FC236}">
                <a16:creationId xmlns:a16="http://schemas.microsoft.com/office/drawing/2014/main" id="{5D0DA3EA-3774-F14C-B6F2-6189BDCFD777}"/>
              </a:ext>
            </a:extLst>
          </p:cNvPr>
          <p:cNvSpPr>
            <a:spLocks noGrp="1"/>
          </p:cNvSpPr>
          <p:nvPr>
            <p:ph sz="half" idx="2"/>
          </p:nvPr>
        </p:nvSpPr>
        <p:spPr>
          <a:xfrm>
            <a:off x="533400" y="1447800"/>
            <a:ext cx="3964782" cy="4953000"/>
          </a:xfrm>
        </p:spPr>
        <p:txBody>
          <a:bodyPr>
            <a:normAutofit fontScale="92500" lnSpcReduction="20000"/>
          </a:bodyPr>
          <a:lstStyle/>
          <a:p>
            <a:pPr>
              <a:lnSpc>
                <a:spcPct val="110000"/>
              </a:lnSpc>
              <a:spcBef>
                <a:spcPts val="0"/>
              </a:spcBef>
              <a:buFont typeface="Wingdings" pitchFamily="2" charset="2"/>
              <a:buChar char="ü"/>
            </a:pPr>
            <a:r>
              <a:rPr lang="en-US" sz="2000" dirty="0"/>
              <a:t>You </a:t>
            </a:r>
            <a:r>
              <a:rPr lang="en-US" sz="2000" b="1" dirty="0">
                <a:solidFill>
                  <a:srgbClr val="FF0000"/>
                </a:solidFill>
              </a:rPr>
              <a:t>will not </a:t>
            </a:r>
            <a:r>
              <a:rPr lang="en-US" sz="2000" dirty="0"/>
              <a:t>be able to see </a:t>
            </a:r>
            <a:r>
              <a:rPr lang="en-US" sz="2000" b="1" dirty="0">
                <a:solidFill>
                  <a:srgbClr val="FF0000"/>
                </a:solidFill>
              </a:rPr>
              <a:t>yourself</a:t>
            </a:r>
            <a:r>
              <a:rPr lang="en-US" sz="2000" dirty="0"/>
              <a:t>. </a:t>
            </a:r>
          </a:p>
          <a:p>
            <a:pPr>
              <a:lnSpc>
                <a:spcPct val="110000"/>
              </a:lnSpc>
              <a:spcBef>
                <a:spcPts val="0"/>
              </a:spcBef>
              <a:buFont typeface="Wingdings" pitchFamily="2" charset="2"/>
              <a:buChar char="ü"/>
            </a:pPr>
            <a:endParaRPr lang="en-US" sz="2000" dirty="0"/>
          </a:p>
          <a:p>
            <a:pPr>
              <a:lnSpc>
                <a:spcPct val="110000"/>
              </a:lnSpc>
              <a:spcBef>
                <a:spcPts val="0"/>
              </a:spcBef>
              <a:buFont typeface="Wingdings" pitchFamily="2" charset="2"/>
              <a:buChar char="ü"/>
            </a:pPr>
            <a:r>
              <a:rPr lang="en-US" sz="2000" dirty="0"/>
              <a:t>You </a:t>
            </a:r>
            <a:r>
              <a:rPr lang="en-US" sz="2000" b="1" dirty="0">
                <a:solidFill>
                  <a:srgbClr val="FF0000"/>
                </a:solidFill>
              </a:rPr>
              <a:t>will</a:t>
            </a:r>
            <a:r>
              <a:rPr lang="en-US" sz="2000" dirty="0"/>
              <a:t> only be able to see the </a:t>
            </a:r>
            <a:r>
              <a:rPr lang="en-US" sz="2000" b="1" dirty="0">
                <a:solidFill>
                  <a:srgbClr val="FF0000"/>
                </a:solidFill>
              </a:rPr>
              <a:t>panelists</a:t>
            </a:r>
            <a:r>
              <a:rPr lang="en-US" sz="2000" dirty="0"/>
              <a:t>.</a:t>
            </a:r>
          </a:p>
          <a:p>
            <a:pPr>
              <a:lnSpc>
                <a:spcPct val="110000"/>
              </a:lnSpc>
              <a:spcBef>
                <a:spcPts val="0"/>
              </a:spcBef>
              <a:buFont typeface="Wingdings" pitchFamily="2" charset="2"/>
              <a:buChar char="ü"/>
            </a:pPr>
            <a:endParaRPr lang="en-US" sz="2000" dirty="0"/>
          </a:p>
          <a:p>
            <a:pPr>
              <a:lnSpc>
                <a:spcPct val="110000"/>
              </a:lnSpc>
              <a:spcBef>
                <a:spcPts val="0"/>
              </a:spcBef>
              <a:buFont typeface="Wingdings" pitchFamily="2" charset="2"/>
              <a:buChar char="ü"/>
            </a:pPr>
            <a:r>
              <a:rPr lang="en-US" sz="2000" dirty="0"/>
              <a:t>Your microphone is </a:t>
            </a:r>
            <a:r>
              <a:rPr lang="en-US" sz="2000" b="1" dirty="0">
                <a:solidFill>
                  <a:srgbClr val="FF0000"/>
                </a:solidFill>
              </a:rPr>
              <a:t>muted</a:t>
            </a:r>
            <a:r>
              <a:rPr lang="en-US" sz="2000" dirty="0"/>
              <a:t> but you can communicate with us through the Q &amp; A box.</a:t>
            </a:r>
          </a:p>
          <a:p>
            <a:pPr marL="0" indent="0">
              <a:lnSpc>
                <a:spcPct val="110000"/>
              </a:lnSpc>
              <a:spcBef>
                <a:spcPts val="0"/>
              </a:spcBef>
              <a:buNone/>
            </a:pPr>
            <a:endParaRPr lang="en-US" sz="2000" dirty="0"/>
          </a:p>
          <a:p>
            <a:pPr marL="0" indent="0">
              <a:lnSpc>
                <a:spcPct val="110000"/>
              </a:lnSpc>
              <a:spcBef>
                <a:spcPts val="0"/>
              </a:spcBef>
              <a:buNone/>
            </a:pPr>
            <a:endParaRPr lang="en-US" sz="2000" dirty="0"/>
          </a:p>
          <a:p>
            <a:pPr marL="0" indent="0">
              <a:lnSpc>
                <a:spcPct val="110000"/>
              </a:lnSpc>
              <a:spcBef>
                <a:spcPts val="0"/>
              </a:spcBef>
              <a:buNone/>
            </a:pPr>
            <a:endParaRPr lang="en-US" sz="2000" dirty="0"/>
          </a:p>
          <a:p>
            <a:pPr marL="0" indent="0">
              <a:lnSpc>
                <a:spcPct val="110000"/>
              </a:lnSpc>
              <a:spcBef>
                <a:spcPts val="0"/>
              </a:spcBef>
              <a:buNone/>
            </a:pPr>
            <a:endParaRPr lang="en-US" sz="2000" dirty="0"/>
          </a:p>
          <a:p>
            <a:pPr>
              <a:lnSpc>
                <a:spcPct val="110000"/>
              </a:lnSpc>
              <a:spcBef>
                <a:spcPts val="0"/>
              </a:spcBef>
              <a:buFont typeface="Wingdings" pitchFamily="2" charset="2"/>
              <a:buChar char="ü"/>
            </a:pPr>
            <a:r>
              <a:rPr lang="en-US" sz="2000" dirty="0"/>
              <a:t>Please note: this webinar will be </a:t>
            </a:r>
            <a:r>
              <a:rPr lang="en-US" sz="2000" b="1" dirty="0">
                <a:solidFill>
                  <a:srgbClr val="FF0000"/>
                </a:solidFill>
              </a:rPr>
              <a:t>recorded</a:t>
            </a:r>
            <a:r>
              <a:rPr lang="en-US" sz="2000" dirty="0"/>
              <a:t>. A link to the recording and presentation materials will be available online </a:t>
            </a:r>
            <a:r>
              <a:rPr lang="en-US" sz="2000" u="sng" dirty="0"/>
              <a:t>within 48 hours</a:t>
            </a:r>
            <a:r>
              <a:rPr lang="en-US" sz="2000" dirty="0"/>
              <a:t>.</a:t>
            </a:r>
          </a:p>
        </p:txBody>
      </p:sp>
      <p:sp>
        <p:nvSpPr>
          <p:cNvPr id="5" name="Text Placeholder 4">
            <a:extLst>
              <a:ext uri="{FF2B5EF4-FFF2-40B4-BE49-F238E27FC236}">
                <a16:creationId xmlns:a16="http://schemas.microsoft.com/office/drawing/2014/main" id="{9A53ED53-0F82-A04B-B3FB-413FA1C5E95D}"/>
              </a:ext>
            </a:extLst>
          </p:cNvPr>
          <p:cNvSpPr>
            <a:spLocks noGrp="1"/>
          </p:cNvSpPr>
          <p:nvPr>
            <p:ph type="body" sz="quarter" idx="3"/>
          </p:nvPr>
        </p:nvSpPr>
        <p:spPr>
          <a:xfrm>
            <a:off x="4629150" y="319088"/>
            <a:ext cx="3887391" cy="809624"/>
          </a:xfrm>
        </p:spPr>
        <p:txBody>
          <a:bodyPr anchor="t">
            <a:noAutofit/>
          </a:bodyPr>
          <a:lstStyle/>
          <a:p>
            <a:pPr>
              <a:spcBef>
                <a:spcPts val="0"/>
              </a:spcBef>
            </a:pPr>
            <a:r>
              <a:rPr lang="es-ES_tradnl" sz="3000" dirty="0">
                <a:solidFill>
                  <a:srgbClr val="FF0000"/>
                </a:solidFill>
                <a:latin typeface="Calibri" panose="020F0502020204030204" pitchFamily="34" charset="0"/>
                <a:cs typeface="Calibri" panose="020F0502020204030204" pitchFamily="34" charset="0"/>
              </a:rPr>
              <a:t>Por favor ten </a:t>
            </a:r>
          </a:p>
          <a:p>
            <a:pPr>
              <a:spcBef>
                <a:spcPts val="0"/>
              </a:spcBef>
            </a:pPr>
            <a:r>
              <a:rPr lang="es-ES_tradnl" sz="3000" dirty="0">
                <a:solidFill>
                  <a:srgbClr val="FF0000"/>
                </a:solidFill>
                <a:latin typeface="Calibri" panose="020F0502020204030204" pitchFamily="34" charset="0"/>
                <a:cs typeface="Calibri" panose="020F0502020204030204" pitchFamily="34" charset="0"/>
              </a:rPr>
              <a:t>en cuenta:</a:t>
            </a:r>
            <a:endParaRPr lang="en-US" sz="3000" dirty="0">
              <a:solidFill>
                <a:srgbClr val="FF0000"/>
              </a:solidFill>
            </a:endParaRPr>
          </a:p>
        </p:txBody>
      </p:sp>
      <p:pic>
        <p:nvPicPr>
          <p:cNvPr id="12" name="Content Placeholder 11" descr="A close up of a logo&#10;&#10;Description automatically generated">
            <a:extLst>
              <a:ext uri="{FF2B5EF4-FFF2-40B4-BE49-F238E27FC236}">
                <a16:creationId xmlns:a16="http://schemas.microsoft.com/office/drawing/2014/main" id="{F0AE302D-52FD-A240-912E-791F08A66F1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372644" y="4011481"/>
            <a:ext cx="742156" cy="525694"/>
          </a:xfrm>
        </p:spPr>
      </p:pic>
      <p:pic>
        <p:nvPicPr>
          <p:cNvPr id="10" name="Picture 9" descr="A picture containing drawing&#10;&#10;Description automatically generated">
            <a:extLst>
              <a:ext uri="{FF2B5EF4-FFF2-40B4-BE49-F238E27FC236}">
                <a16:creationId xmlns:a16="http://schemas.microsoft.com/office/drawing/2014/main" id="{5270365D-7C57-9544-8749-450098E69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89" y="4009563"/>
            <a:ext cx="2429866" cy="646241"/>
          </a:xfrm>
          <a:prstGeom prst="rect">
            <a:avLst/>
          </a:prstGeom>
        </p:spPr>
      </p:pic>
      <p:sp>
        <p:nvSpPr>
          <p:cNvPr id="15" name="TextBox 14">
            <a:extLst>
              <a:ext uri="{FF2B5EF4-FFF2-40B4-BE49-F238E27FC236}">
                <a16:creationId xmlns:a16="http://schemas.microsoft.com/office/drawing/2014/main" id="{9E3F5C0E-8D0C-E04F-9992-8528C281AE74}"/>
              </a:ext>
            </a:extLst>
          </p:cNvPr>
          <p:cNvSpPr txBox="1"/>
          <p:nvPr/>
        </p:nvSpPr>
        <p:spPr>
          <a:xfrm>
            <a:off x="4609504" y="1339109"/>
            <a:ext cx="3887391" cy="5355312"/>
          </a:xfrm>
          <a:prstGeom prst="rect">
            <a:avLst/>
          </a:prstGeom>
          <a:noFill/>
        </p:spPr>
        <p:txBody>
          <a:bodyPr wrap="square" rtlCol="0">
            <a:spAutoFit/>
          </a:bodyPr>
          <a:lstStyle/>
          <a:p>
            <a:pPr>
              <a:buFont typeface="Wingdings" pitchFamily="2" charset="2"/>
              <a:buChar char="ü"/>
            </a:pPr>
            <a:r>
              <a:rPr lang="es-ES_tradnl" sz="1900" b="1" dirty="0">
                <a:solidFill>
                  <a:schemeClr val="accent2"/>
                </a:solidFill>
              </a:rPr>
              <a:t>No</a:t>
            </a:r>
            <a:r>
              <a:rPr lang="es-ES_tradnl" sz="1900" dirty="0">
                <a:solidFill>
                  <a:schemeClr val="accent1"/>
                </a:solidFill>
              </a:rPr>
              <a:t> </a:t>
            </a:r>
            <a:r>
              <a:rPr lang="es-ES_tradnl" sz="1900" dirty="0">
                <a:solidFill>
                  <a:schemeClr val="bg2"/>
                </a:solidFill>
              </a:rPr>
              <a:t>podrás verte a </a:t>
            </a:r>
            <a:r>
              <a:rPr lang="es-ES_tradnl" sz="1900" b="1" dirty="0">
                <a:solidFill>
                  <a:schemeClr val="bg2"/>
                </a:solidFill>
              </a:rPr>
              <a:t>ti mismo</a:t>
            </a:r>
            <a:r>
              <a:rPr lang="es-ES_tradnl" sz="1900" dirty="0">
                <a:solidFill>
                  <a:schemeClr val="bg2"/>
                </a:solidFill>
              </a:rPr>
              <a:t>.</a:t>
            </a:r>
          </a:p>
          <a:p>
            <a:endParaRPr lang="en-US" sz="1900" dirty="0">
              <a:solidFill>
                <a:schemeClr val="bg2"/>
              </a:solidFill>
            </a:endParaRPr>
          </a:p>
          <a:p>
            <a:pPr>
              <a:buFont typeface="Wingdings" pitchFamily="2" charset="2"/>
              <a:buChar char="ü"/>
            </a:pPr>
            <a:r>
              <a:rPr lang="es-ES_tradnl" sz="1900" dirty="0">
                <a:solidFill>
                  <a:schemeClr val="bg2"/>
                </a:solidFill>
              </a:rPr>
              <a:t>Solo podrás ver a los </a:t>
            </a:r>
            <a:r>
              <a:rPr lang="es-ES_tradnl" sz="1900" b="1" dirty="0">
                <a:solidFill>
                  <a:schemeClr val="accent2"/>
                </a:solidFill>
              </a:rPr>
              <a:t>panelistas</a:t>
            </a:r>
            <a:r>
              <a:rPr lang="es-ES_tradnl" sz="1900" dirty="0">
                <a:solidFill>
                  <a:schemeClr val="accent1"/>
                </a:solidFill>
              </a:rPr>
              <a:t>.</a:t>
            </a:r>
            <a:endParaRPr lang="en-US" sz="1900" dirty="0">
              <a:solidFill>
                <a:schemeClr val="accent1"/>
              </a:solidFill>
            </a:endParaRPr>
          </a:p>
          <a:p>
            <a:endParaRPr lang="en-US" sz="1900" dirty="0">
              <a:solidFill>
                <a:schemeClr val="accent1"/>
              </a:solidFill>
            </a:endParaRPr>
          </a:p>
          <a:p>
            <a:pPr>
              <a:buFont typeface="Wingdings" pitchFamily="2" charset="2"/>
              <a:buChar char="ü"/>
            </a:pPr>
            <a:r>
              <a:rPr lang="es-ES_tradnl" sz="1900" dirty="0">
                <a:solidFill>
                  <a:schemeClr val="bg2"/>
                </a:solidFill>
              </a:rPr>
              <a:t>Su micrófono está </a:t>
            </a:r>
            <a:r>
              <a:rPr lang="es-ES_tradnl" sz="1900" b="1" dirty="0">
                <a:solidFill>
                  <a:schemeClr val="bg2"/>
                </a:solidFill>
              </a:rPr>
              <a:t>silenciado</a:t>
            </a:r>
            <a:r>
              <a:rPr lang="es-ES_tradnl" sz="1900" dirty="0">
                <a:solidFill>
                  <a:schemeClr val="bg2"/>
                </a:solidFill>
              </a:rPr>
              <a:t>, pero puedes comunicarte </a:t>
            </a:r>
            <a:r>
              <a:rPr lang="es-ES_tradnl" sz="1900" dirty="0">
                <a:solidFill>
                  <a:schemeClr val="tx1"/>
                </a:solidFill>
              </a:rPr>
              <a:t>con nosotros a través del cuadro de Q&amp;A.</a:t>
            </a:r>
            <a:endParaRPr lang="en-US" sz="1900" dirty="0">
              <a:solidFill>
                <a:schemeClr val="tx1"/>
              </a:solidFill>
            </a:endParaRPr>
          </a:p>
          <a:p>
            <a:endParaRPr lang="en-US" sz="1900" dirty="0">
              <a:solidFill>
                <a:schemeClr val="accent1"/>
              </a:solidFill>
            </a:endParaRPr>
          </a:p>
          <a:p>
            <a:endParaRPr lang="en-US" sz="1900" dirty="0">
              <a:solidFill>
                <a:schemeClr val="accent1"/>
              </a:solidFill>
            </a:endParaRPr>
          </a:p>
          <a:p>
            <a:endParaRPr lang="es-ES_tradnl" sz="1900" dirty="0">
              <a:solidFill>
                <a:schemeClr val="bg2"/>
              </a:solidFill>
            </a:endParaRPr>
          </a:p>
          <a:p>
            <a:pPr>
              <a:buFont typeface="Wingdings" pitchFamily="2" charset="2"/>
              <a:buChar char="ü"/>
            </a:pPr>
            <a:r>
              <a:rPr lang="es-ES_tradnl" sz="1900" dirty="0">
                <a:solidFill>
                  <a:schemeClr val="bg2"/>
                </a:solidFill>
              </a:rPr>
              <a:t>Tenga en cuenta: Este seminario web se </a:t>
            </a:r>
            <a:r>
              <a:rPr lang="es-ES_tradnl" sz="1900" b="1" dirty="0">
                <a:solidFill>
                  <a:schemeClr val="bg2"/>
                </a:solidFill>
              </a:rPr>
              <a:t>grabará</a:t>
            </a:r>
            <a:r>
              <a:rPr lang="es-ES_tradnl" sz="1900" dirty="0">
                <a:solidFill>
                  <a:schemeClr val="bg2"/>
                </a:solidFill>
              </a:rPr>
              <a:t>. Un enlace con la grabación y los materiales de </a:t>
            </a:r>
            <a:r>
              <a:rPr lang="es-ES_tradnl" sz="1900" dirty="0">
                <a:solidFill>
                  <a:schemeClr val="tx1"/>
                </a:solidFill>
              </a:rPr>
              <a:t>presentación estará disponible en línea </a:t>
            </a:r>
            <a:r>
              <a:rPr lang="es-ES_tradnl" sz="1900" u="sng" dirty="0">
                <a:solidFill>
                  <a:schemeClr val="tx1"/>
                </a:solidFill>
              </a:rPr>
              <a:t>dentro de 48 horas</a:t>
            </a:r>
            <a:r>
              <a:rPr lang="es-ES_tradnl" sz="1900" dirty="0">
                <a:solidFill>
                  <a:schemeClr val="tx1"/>
                </a:solidFill>
              </a:rPr>
              <a:t>.</a:t>
            </a:r>
          </a:p>
        </p:txBody>
      </p:sp>
      <p:pic>
        <p:nvPicPr>
          <p:cNvPr id="16" name="Content Placeholder 11" descr="A close up of a logo&#10;&#10;Description automatically generated">
            <a:extLst>
              <a:ext uri="{FF2B5EF4-FFF2-40B4-BE49-F238E27FC236}">
                <a16:creationId xmlns:a16="http://schemas.microsoft.com/office/drawing/2014/main" id="{C837F0B1-E8A0-1C41-914A-9174E9316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284" y="4046306"/>
            <a:ext cx="742156" cy="525694"/>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A7310071-5216-A54D-880C-46D86AE45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067" y="3979606"/>
            <a:ext cx="2429866" cy="646241"/>
          </a:xfrm>
          <a:prstGeom prst="rect">
            <a:avLst/>
          </a:prstGeom>
        </p:spPr>
      </p:pic>
      <p:sp>
        <p:nvSpPr>
          <p:cNvPr id="21" name="Slide Number Placeholder 20">
            <a:extLst>
              <a:ext uri="{FF2B5EF4-FFF2-40B4-BE49-F238E27FC236}">
                <a16:creationId xmlns:a16="http://schemas.microsoft.com/office/drawing/2014/main" id="{DC30A10E-1F35-4D44-9640-8C780388821C}"/>
              </a:ext>
            </a:extLst>
          </p:cNvPr>
          <p:cNvSpPr>
            <a:spLocks noGrp="1"/>
          </p:cNvSpPr>
          <p:nvPr>
            <p:ph type="sldNum" sz="quarter" idx="12"/>
          </p:nvPr>
        </p:nvSpPr>
        <p:spPr/>
        <p:txBody>
          <a:bodyPr/>
          <a:lstStyle/>
          <a:p>
            <a:fld id="{AAFAD469-C859-4BA2-9F2E-817196E82BD1}" type="slidenum">
              <a:rPr lang="en-US" smtClean="0"/>
              <a:t>2</a:t>
            </a:fld>
            <a:endParaRPr lang="en-US" dirty="0"/>
          </a:p>
        </p:txBody>
      </p:sp>
    </p:spTree>
    <p:extLst>
      <p:ext uri="{BB962C8B-B14F-4D97-AF65-F5344CB8AC3E}">
        <p14:creationId xmlns:p14="http://schemas.microsoft.com/office/powerpoint/2010/main" val="315322907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825650" y="324550"/>
            <a:ext cx="6861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900"/>
              <a:buFont typeface="Arial"/>
              <a:buNone/>
            </a:pPr>
            <a:r>
              <a:rPr lang="en-US" sz="2900" b="1" i="0" u="sng">
                <a:solidFill>
                  <a:srgbClr val="FF0000"/>
                </a:solidFill>
                <a:latin typeface="Arial"/>
                <a:ea typeface="Arial"/>
                <a:cs typeface="Arial"/>
                <a:sym typeface="Arial"/>
              </a:rPr>
              <a:t>Inclusive Education is the Presence, Participation, &amp; Achievement of ALL Students</a:t>
            </a:r>
            <a:endParaRPr/>
          </a:p>
        </p:txBody>
      </p:sp>
      <p:pic>
        <p:nvPicPr>
          <p:cNvPr id="264" name="Google Shape;264;p31"/>
          <p:cNvPicPr preferRelativeResize="0"/>
          <p:nvPr/>
        </p:nvPicPr>
        <p:blipFill>
          <a:blip r:embed="rId3">
            <a:alphaModFix/>
          </a:blip>
          <a:stretch>
            <a:fillRect/>
          </a:stretch>
        </p:blipFill>
        <p:spPr>
          <a:xfrm>
            <a:off x="773025" y="1718200"/>
            <a:ext cx="7574975" cy="5297674"/>
          </a:xfrm>
          <a:prstGeom prst="rect">
            <a:avLst/>
          </a:prstGeom>
          <a:noFill/>
          <a:ln>
            <a:noFill/>
          </a:ln>
        </p:spPr>
      </p:pic>
    </p:spTree>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a:spLocks noGrp="1"/>
          </p:cNvSpPr>
          <p:nvPr>
            <p:ph type="title"/>
          </p:nvPr>
        </p:nvSpPr>
        <p:spPr>
          <a:xfrm>
            <a:off x="-74450" y="136450"/>
            <a:ext cx="4550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200"/>
              <a:buFont typeface="Arial"/>
              <a:buNone/>
            </a:pPr>
            <a:r>
              <a:rPr lang="en-US" sz="2400" b="1" i="0" u="sng" dirty="0">
                <a:solidFill>
                  <a:srgbClr val="FF0000"/>
                </a:solidFill>
                <a:latin typeface="Arial"/>
                <a:ea typeface="Arial"/>
                <a:cs typeface="Arial"/>
                <a:sym typeface="Arial"/>
              </a:rPr>
              <a:t>Early Childhood Inclusion Requires Carefully Constructed  &amp; Creative Solutions</a:t>
            </a:r>
            <a:endParaRPr sz="3600" dirty="0"/>
          </a:p>
        </p:txBody>
      </p:sp>
      <p:sp>
        <p:nvSpPr>
          <p:cNvPr id="270" name="Google Shape;270;p32"/>
          <p:cNvSpPr txBox="1">
            <a:spLocks noGrp="1"/>
          </p:cNvSpPr>
          <p:nvPr>
            <p:ph type="body" idx="1"/>
          </p:nvPr>
        </p:nvSpPr>
        <p:spPr>
          <a:xfrm>
            <a:off x="723675" y="1412700"/>
            <a:ext cx="2651100" cy="544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800"/>
              <a:buFont typeface="Arial"/>
              <a:buNone/>
            </a:pPr>
            <a:r>
              <a:rPr lang="en-US" sz="1900" b="0" i="0" u="sng" dirty="0">
                <a:solidFill>
                  <a:srgbClr val="002060"/>
                </a:solidFill>
                <a:latin typeface="Arial"/>
                <a:ea typeface="Arial"/>
                <a:cs typeface="Arial"/>
                <a:sym typeface="Arial"/>
              </a:rPr>
              <a:t>S</a:t>
            </a:r>
            <a:r>
              <a:rPr lang="en-US" sz="1600" b="0" i="0" u="sng" dirty="0">
                <a:solidFill>
                  <a:srgbClr val="002060"/>
                </a:solidFill>
                <a:latin typeface="Arial"/>
                <a:ea typeface="Arial"/>
                <a:cs typeface="Arial"/>
                <a:sym typeface="Arial"/>
              </a:rPr>
              <a:t>ettings:</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Child’s Home</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Child Care Programs</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Community Early Education Programs</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Head Start Programs</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State Preschool</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Private Preschools</a:t>
            </a:r>
            <a:endParaRPr sz="1600" dirty="0"/>
          </a:p>
          <a:p>
            <a:pPr marL="0" marR="0" lvl="0" indent="-101600" algn="l" rtl="0">
              <a:lnSpc>
                <a:spcPct val="100000"/>
              </a:lnSpc>
              <a:spcBef>
                <a:spcPts val="560"/>
              </a:spcBef>
              <a:spcAft>
                <a:spcPts val="0"/>
              </a:spcAft>
              <a:buClr>
                <a:srgbClr val="002060"/>
              </a:buClr>
              <a:buSzPts val="1600"/>
              <a:buFont typeface="Arial"/>
              <a:buChar char="•"/>
            </a:pPr>
            <a:r>
              <a:rPr lang="en-US" sz="1600" b="0" i="0" u="none" dirty="0">
                <a:solidFill>
                  <a:srgbClr val="002060"/>
                </a:solidFill>
                <a:latin typeface="Arial"/>
                <a:ea typeface="Arial"/>
                <a:cs typeface="Arial"/>
                <a:sym typeface="Arial"/>
              </a:rPr>
              <a:t>Public School Programs</a:t>
            </a:r>
            <a:endParaRPr sz="1600" dirty="0"/>
          </a:p>
        </p:txBody>
      </p:sp>
      <p:sp>
        <p:nvSpPr>
          <p:cNvPr id="271" name="Google Shape;271;p32"/>
          <p:cNvSpPr txBox="1">
            <a:spLocks noGrp="1"/>
          </p:cNvSpPr>
          <p:nvPr>
            <p:ph type="body" idx="2"/>
          </p:nvPr>
        </p:nvSpPr>
        <p:spPr>
          <a:xfrm>
            <a:off x="652875" y="4460150"/>
            <a:ext cx="2721900" cy="419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800"/>
              <a:buFont typeface="Arial"/>
              <a:buNone/>
            </a:pPr>
            <a:r>
              <a:rPr lang="en-US" sz="1500" i="0" u="sng" dirty="0">
                <a:solidFill>
                  <a:srgbClr val="002060"/>
                </a:solidFill>
                <a:sym typeface="Arial"/>
              </a:rPr>
              <a:t>Service Delivery Options:</a:t>
            </a:r>
            <a:endParaRPr sz="1500" dirty="0"/>
          </a:p>
          <a:p>
            <a:pPr marL="0" marR="0" lvl="0" indent="-95250" algn="l" rtl="0">
              <a:lnSpc>
                <a:spcPct val="100000"/>
              </a:lnSpc>
              <a:spcBef>
                <a:spcPts val="560"/>
              </a:spcBef>
              <a:spcAft>
                <a:spcPts val="0"/>
              </a:spcAft>
              <a:buClr>
                <a:srgbClr val="002060"/>
              </a:buClr>
              <a:buSzPts val="1500"/>
              <a:buFont typeface="Arial"/>
              <a:buChar char="•"/>
            </a:pPr>
            <a:r>
              <a:rPr lang="en-US" sz="1500" i="0" u="none" dirty="0">
                <a:solidFill>
                  <a:schemeClr val="accent6">
                    <a:lumMod val="50000"/>
                  </a:schemeClr>
                </a:solidFill>
                <a:sym typeface="Arial"/>
              </a:rPr>
              <a:t>Itinerant – Direct Service</a:t>
            </a:r>
            <a:endParaRPr sz="1500" dirty="0">
              <a:solidFill>
                <a:schemeClr val="accent6">
                  <a:lumMod val="50000"/>
                </a:schemeClr>
              </a:solidFill>
            </a:endParaRPr>
          </a:p>
          <a:p>
            <a:pPr marL="0" marR="0" lvl="0" indent="-95250" algn="l" rtl="0">
              <a:lnSpc>
                <a:spcPct val="100000"/>
              </a:lnSpc>
              <a:spcBef>
                <a:spcPts val="560"/>
              </a:spcBef>
              <a:spcAft>
                <a:spcPts val="0"/>
              </a:spcAft>
              <a:buClr>
                <a:srgbClr val="002060"/>
              </a:buClr>
              <a:buSzPts val="1500"/>
              <a:buFont typeface="Arial"/>
              <a:buChar char="•"/>
            </a:pPr>
            <a:r>
              <a:rPr lang="en-US" sz="1500" i="0" u="none" dirty="0">
                <a:solidFill>
                  <a:schemeClr val="accent6">
                    <a:lumMod val="50000"/>
                  </a:schemeClr>
                </a:solidFill>
                <a:sym typeface="Arial"/>
              </a:rPr>
              <a:t>Itinerant – Collaborative</a:t>
            </a:r>
            <a:endParaRPr sz="1500" dirty="0">
              <a:solidFill>
                <a:schemeClr val="accent6">
                  <a:lumMod val="50000"/>
                </a:schemeClr>
              </a:solidFill>
            </a:endParaRPr>
          </a:p>
          <a:p>
            <a:pPr marL="0" marR="0" lvl="0" indent="-95250" algn="l" rtl="0">
              <a:lnSpc>
                <a:spcPct val="100000"/>
              </a:lnSpc>
              <a:spcBef>
                <a:spcPts val="560"/>
              </a:spcBef>
              <a:spcAft>
                <a:spcPts val="0"/>
              </a:spcAft>
              <a:buClr>
                <a:srgbClr val="002060"/>
              </a:buClr>
              <a:buSzPts val="1500"/>
              <a:buFont typeface="Arial"/>
              <a:buChar char="•"/>
            </a:pPr>
            <a:r>
              <a:rPr lang="en-US" sz="1500" i="0" u="none" dirty="0">
                <a:solidFill>
                  <a:schemeClr val="accent6">
                    <a:lumMod val="50000"/>
                  </a:schemeClr>
                </a:solidFill>
                <a:sym typeface="Arial"/>
              </a:rPr>
              <a:t>Team Teaching (co-teaching)</a:t>
            </a:r>
            <a:endParaRPr sz="1500" dirty="0">
              <a:solidFill>
                <a:schemeClr val="accent6">
                  <a:lumMod val="50000"/>
                </a:schemeClr>
              </a:solidFill>
            </a:endParaRPr>
          </a:p>
          <a:p>
            <a:pPr marL="0" marR="0" lvl="0" indent="-95250" algn="l" rtl="0">
              <a:lnSpc>
                <a:spcPct val="100000"/>
              </a:lnSpc>
              <a:spcBef>
                <a:spcPts val="560"/>
              </a:spcBef>
              <a:spcAft>
                <a:spcPts val="0"/>
              </a:spcAft>
              <a:buClr>
                <a:srgbClr val="002060"/>
              </a:buClr>
              <a:buSzPts val="1500"/>
              <a:buFont typeface="Arial"/>
              <a:buChar char="•"/>
            </a:pPr>
            <a:r>
              <a:rPr lang="en-US" sz="1500" i="0" u="none" dirty="0">
                <a:solidFill>
                  <a:schemeClr val="accent6">
                    <a:lumMod val="50000"/>
                  </a:schemeClr>
                </a:solidFill>
                <a:sym typeface="Arial"/>
              </a:rPr>
              <a:t>Reverse Mainstreaming</a:t>
            </a:r>
            <a:endParaRPr sz="1500" dirty="0">
              <a:solidFill>
                <a:schemeClr val="accent6">
                  <a:lumMod val="50000"/>
                </a:schemeClr>
              </a:solidFill>
            </a:endParaRPr>
          </a:p>
          <a:p>
            <a:pPr marL="0" marR="0" lvl="0" indent="-95250" algn="l" rtl="0">
              <a:lnSpc>
                <a:spcPct val="100000"/>
              </a:lnSpc>
              <a:spcBef>
                <a:spcPts val="560"/>
              </a:spcBef>
              <a:spcAft>
                <a:spcPts val="0"/>
              </a:spcAft>
              <a:buClr>
                <a:srgbClr val="002060"/>
              </a:buClr>
              <a:buSzPts val="1500"/>
              <a:buFont typeface="Arial"/>
              <a:buChar char="•"/>
            </a:pPr>
            <a:r>
              <a:rPr lang="en-US" sz="1500" i="0" u="none" dirty="0">
                <a:solidFill>
                  <a:schemeClr val="accent6">
                    <a:lumMod val="50000"/>
                  </a:schemeClr>
                </a:solidFill>
                <a:sym typeface="Arial"/>
              </a:rPr>
              <a:t>Dual Enrollment</a:t>
            </a:r>
            <a:endParaRPr sz="1500" dirty="0">
              <a:solidFill>
                <a:schemeClr val="accent6">
                  <a:lumMod val="50000"/>
                </a:schemeClr>
              </a:solidFill>
            </a:endParaRPr>
          </a:p>
          <a:p>
            <a:pPr marL="0" marR="0" lvl="0" indent="0" algn="l" rtl="0">
              <a:lnSpc>
                <a:spcPct val="100000"/>
              </a:lnSpc>
              <a:spcBef>
                <a:spcPts val="560"/>
              </a:spcBef>
              <a:spcAft>
                <a:spcPts val="0"/>
              </a:spcAft>
              <a:buClr>
                <a:schemeClr val="dk1"/>
              </a:buClr>
              <a:buSzPts val="2800"/>
              <a:buFont typeface="Arial"/>
              <a:buNone/>
            </a:pPr>
            <a:endParaRPr sz="2200" b="0" i="0" u="none" dirty="0">
              <a:solidFill>
                <a:srgbClr val="002060"/>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800"/>
              <a:buFont typeface="Arial"/>
              <a:buNone/>
            </a:pPr>
            <a:endParaRPr sz="2800" b="0" i="0" u="none" dirty="0">
              <a:solidFill>
                <a:srgbClr val="002060"/>
              </a:solidFill>
              <a:latin typeface="Arial"/>
              <a:ea typeface="Arial"/>
              <a:cs typeface="Arial"/>
              <a:sym typeface="Arial"/>
            </a:endParaRPr>
          </a:p>
          <a:p>
            <a:pPr marL="342900" marR="0" lvl="0" indent="-165100" algn="l" rtl="0">
              <a:spcBef>
                <a:spcPts val="560"/>
              </a:spcBef>
              <a:spcAft>
                <a:spcPts val="0"/>
              </a:spcAft>
              <a:buClr>
                <a:schemeClr val="dk1"/>
              </a:buClr>
              <a:buSzPts val="2800"/>
              <a:buFont typeface="Arial"/>
              <a:buNone/>
            </a:pPr>
            <a:endParaRPr sz="2800" b="0" i="0" u="none" dirty="0">
              <a:solidFill>
                <a:srgbClr val="002060"/>
              </a:solidFill>
              <a:latin typeface="Arial"/>
              <a:ea typeface="Arial"/>
              <a:cs typeface="Arial"/>
              <a:sym typeface="Arial"/>
            </a:endParaRPr>
          </a:p>
        </p:txBody>
      </p:sp>
      <p:sp>
        <p:nvSpPr>
          <p:cNvPr id="2" name="TextBox 1"/>
          <p:cNvSpPr txBox="1"/>
          <p:nvPr/>
        </p:nvSpPr>
        <p:spPr>
          <a:xfrm>
            <a:off x="5193793" y="0"/>
            <a:ext cx="3547871" cy="6032421"/>
          </a:xfrm>
          <a:prstGeom prst="rect">
            <a:avLst/>
          </a:prstGeom>
          <a:noFill/>
        </p:spPr>
        <p:txBody>
          <a:bodyPr wrap="square" rtlCol="0">
            <a:spAutoFit/>
          </a:bodyPr>
          <a:lstStyle/>
          <a:p>
            <a:pPr algn="ctr"/>
            <a:r>
              <a:rPr lang="es-US" sz="2000" b="1" u="sng" dirty="0">
                <a:solidFill>
                  <a:srgbClr val="FF0000"/>
                </a:solidFill>
              </a:rPr>
              <a:t>La Educación de la Edad Temprana requiere soluciones creativas y cuidadosamente construidas y e creativas soluciones</a:t>
            </a:r>
          </a:p>
          <a:p>
            <a:pPr algn="ctr"/>
            <a:endParaRPr lang="es-US" dirty="0"/>
          </a:p>
          <a:p>
            <a:r>
              <a:rPr lang="es-US" b="1" u="sng" dirty="0">
                <a:solidFill>
                  <a:schemeClr val="tx1"/>
                </a:solidFill>
              </a:rPr>
              <a:t>Local</a:t>
            </a:r>
            <a:r>
              <a:rPr lang="es-US" dirty="0">
                <a:solidFill>
                  <a:schemeClr val="tx1"/>
                </a:solidFill>
              </a:rPr>
              <a:t>:</a:t>
            </a:r>
          </a:p>
          <a:p>
            <a:pPr marL="285750" indent="-285750">
              <a:buFont typeface="Arial" panose="020B0604020202020204" pitchFamily="34" charset="0"/>
              <a:buChar char="•"/>
            </a:pPr>
            <a:r>
              <a:rPr lang="es-US" dirty="0">
                <a:solidFill>
                  <a:schemeClr val="tx1"/>
                </a:solidFill>
              </a:rPr>
              <a:t>Casa del niño</a:t>
            </a:r>
          </a:p>
          <a:p>
            <a:pPr marL="285750" indent="-285750">
              <a:buFont typeface="Arial" panose="020B0604020202020204" pitchFamily="34" charset="0"/>
              <a:buChar char="•"/>
            </a:pPr>
            <a:r>
              <a:rPr lang="es-US" dirty="0">
                <a:solidFill>
                  <a:schemeClr val="tx1"/>
                </a:solidFill>
              </a:rPr>
              <a:t>Programa de cuidado de niños</a:t>
            </a:r>
          </a:p>
          <a:p>
            <a:pPr marL="285750" indent="-285750">
              <a:buFont typeface="Arial" panose="020B0604020202020204" pitchFamily="34" charset="0"/>
              <a:buChar char="•"/>
            </a:pPr>
            <a:r>
              <a:rPr lang="es-US" dirty="0">
                <a:solidFill>
                  <a:schemeClr val="tx1"/>
                </a:solidFill>
              </a:rPr>
              <a:t>Programas de edad temprana en la comunidad</a:t>
            </a:r>
          </a:p>
          <a:p>
            <a:pPr marL="285750" indent="-285750">
              <a:buFont typeface="Arial" panose="020B0604020202020204" pitchFamily="34" charset="0"/>
              <a:buChar char="•"/>
            </a:pPr>
            <a:r>
              <a:rPr lang="es-US" dirty="0">
                <a:solidFill>
                  <a:schemeClr val="tx1"/>
                </a:solidFill>
              </a:rPr>
              <a:t>Programas de Head </a:t>
            </a:r>
            <a:r>
              <a:rPr lang="es-US" dirty="0" err="1">
                <a:solidFill>
                  <a:schemeClr val="tx1"/>
                </a:solidFill>
              </a:rPr>
              <a:t>Start</a:t>
            </a:r>
            <a:endParaRPr lang="es-US" dirty="0">
              <a:solidFill>
                <a:schemeClr val="tx1"/>
              </a:solidFill>
            </a:endParaRPr>
          </a:p>
          <a:p>
            <a:pPr marL="285750" indent="-285750">
              <a:buFont typeface="Arial" panose="020B0604020202020204" pitchFamily="34" charset="0"/>
              <a:buChar char="•"/>
            </a:pPr>
            <a:r>
              <a:rPr lang="es-US" dirty="0">
                <a:solidFill>
                  <a:schemeClr val="tx1"/>
                </a:solidFill>
              </a:rPr>
              <a:t>Kínder del estado</a:t>
            </a:r>
          </a:p>
          <a:p>
            <a:pPr marL="285750" indent="-285750">
              <a:buFont typeface="Arial" panose="020B0604020202020204" pitchFamily="34" charset="0"/>
              <a:buChar char="•"/>
            </a:pPr>
            <a:r>
              <a:rPr lang="es-US" dirty="0">
                <a:solidFill>
                  <a:schemeClr val="tx1"/>
                </a:solidFill>
              </a:rPr>
              <a:t>Kínder privados</a:t>
            </a:r>
          </a:p>
          <a:p>
            <a:pPr marL="285750" indent="-285750">
              <a:buFont typeface="Arial" panose="020B0604020202020204" pitchFamily="34" charset="0"/>
              <a:buChar char="•"/>
            </a:pPr>
            <a:r>
              <a:rPr lang="es-US" dirty="0">
                <a:solidFill>
                  <a:schemeClr val="tx1"/>
                </a:solidFill>
              </a:rPr>
              <a:t>Programas de escuelas privadas</a:t>
            </a:r>
          </a:p>
          <a:p>
            <a:pPr marL="285750" indent="-285750">
              <a:buFont typeface="Arial" panose="020B0604020202020204" pitchFamily="34" charset="0"/>
              <a:buChar char="•"/>
            </a:pPr>
            <a:endParaRPr lang="es-US" dirty="0">
              <a:solidFill>
                <a:schemeClr val="tx1"/>
              </a:solidFill>
            </a:endParaRPr>
          </a:p>
          <a:p>
            <a:r>
              <a:rPr lang="es-US" b="1" u="sng" dirty="0">
                <a:solidFill>
                  <a:schemeClr val="tx1"/>
                </a:solidFill>
              </a:rPr>
              <a:t>Opciones de servicio de entrega:</a:t>
            </a:r>
          </a:p>
          <a:p>
            <a:pPr marL="285750" indent="-285750">
              <a:buFont typeface="Arial" panose="020B0604020202020204" pitchFamily="34" charset="0"/>
              <a:buChar char="•"/>
            </a:pPr>
            <a:r>
              <a:rPr lang="es-US" dirty="0">
                <a:solidFill>
                  <a:schemeClr val="tx1"/>
                </a:solidFill>
              </a:rPr>
              <a:t>Itinerante-Servicio Directo</a:t>
            </a:r>
          </a:p>
          <a:p>
            <a:pPr marL="285750" indent="-285750">
              <a:buFont typeface="Arial" panose="020B0604020202020204" pitchFamily="34" charset="0"/>
              <a:buChar char="•"/>
            </a:pPr>
            <a:r>
              <a:rPr lang="es-US" dirty="0">
                <a:solidFill>
                  <a:schemeClr val="tx1"/>
                </a:solidFill>
              </a:rPr>
              <a:t>Itinerante-Colaborativo</a:t>
            </a:r>
          </a:p>
          <a:p>
            <a:pPr marL="285750" indent="-285750">
              <a:buFont typeface="Arial" panose="020B0604020202020204" pitchFamily="34" charset="0"/>
              <a:buChar char="•"/>
            </a:pPr>
            <a:r>
              <a:rPr lang="es-US" dirty="0">
                <a:solidFill>
                  <a:schemeClr val="tx1"/>
                </a:solidFill>
              </a:rPr>
              <a:t>Enseñanza en equipo </a:t>
            </a:r>
          </a:p>
          <a:p>
            <a:r>
              <a:rPr lang="es-US" dirty="0">
                <a:solidFill>
                  <a:schemeClr val="tx1"/>
                </a:solidFill>
              </a:rPr>
              <a:t>	(</a:t>
            </a:r>
            <a:r>
              <a:rPr lang="es-US" dirty="0" err="1">
                <a:solidFill>
                  <a:schemeClr val="tx1"/>
                </a:solidFill>
              </a:rPr>
              <a:t>co</a:t>
            </a:r>
            <a:r>
              <a:rPr lang="es-US" dirty="0">
                <a:solidFill>
                  <a:schemeClr val="tx1"/>
                </a:solidFill>
              </a:rPr>
              <a:t>-enseñanza)</a:t>
            </a:r>
          </a:p>
          <a:p>
            <a:pPr marL="285750" indent="-285750">
              <a:buFont typeface="Arial" panose="020B0604020202020204" pitchFamily="34" charset="0"/>
              <a:buChar char="•"/>
            </a:pPr>
            <a:r>
              <a:rPr lang="es-US" dirty="0" err="1">
                <a:solidFill>
                  <a:schemeClr val="tx1"/>
                </a:solidFill>
              </a:rPr>
              <a:t>Transversalización</a:t>
            </a:r>
            <a:r>
              <a:rPr lang="es-US" dirty="0">
                <a:solidFill>
                  <a:schemeClr val="tx1"/>
                </a:solidFill>
              </a:rPr>
              <a:t> inversa</a:t>
            </a:r>
          </a:p>
          <a:p>
            <a:pPr marL="285750" indent="-285750">
              <a:buFont typeface="Arial" panose="020B0604020202020204" pitchFamily="34" charset="0"/>
              <a:buChar char="•"/>
            </a:pPr>
            <a:r>
              <a:rPr lang="es-US" dirty="0">
                <a:solidFill>
                  <a:schemeClr val="tx1"/>
                </a:solidFill>
              </a:rPr>
              <a:t>Doble matriculación</a:t>
            </a:r>
          </a:p>
          <a:p>
            <a:pPr marL="285750" indent="-285750" algn="ctr">
              <a:buFont typeface="Arial" panose="020B0604020202020204" pitchFamily="34" charset="0"/>
              <a:buChar char="•"/>
            </a:pPr>
            <a:endParaRPr lang="es-US" dirty="0">
              <a:solidFill>
                <a:schemeClr val="tx1"/>
              </a:solidFill>
            </a:endParaRP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idx="4294967295"/>
          </p:nvPr>
        </p:nvSpPr>
        <p:spPr>
          <a:xfrm>
            <a:off x="455400" y="218725"/>
            <a:ext cx="74091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a:buNone/>
            </a:pPr>
            <a:r>
              <a:rPr lang="en-US" sz="3400" b="1" i="0" u="sng" strike="noStrike" cap="none">
                <a:solidFill>
                  <a:srgbClr val="FF0000"/>
                </a:solidFill>
                <a:latin typeface="Arial"/>
                <a:ea typeface="Arial"/>
                <a:cs typeface="Arial"/>
                <a:sym typeface="Arial"/>
              </a:rPr>
              <a:t>Inclusive Education Welcomes Diversity</a:t>
            </a:r>
            <a:endParaRPr sz="3800"/>
          </a:p>
        </p:txBody>
      </p:sp>
      <p:pic>
        <p:nvPicPr>
          <p:cNvPr id="278" name="Google Shape;278;p33"/>
          <p:cNvPicPr preferRelativeResize="0"/>
          <p:nvPr/>
        </p:nvPicPr>
        <p:blipFill>
          <a:blip r:embed="rId3">
            <a:alphaModFix/>
          </a:blip>
          <a:stretch>
            <a:fillRect/>
          </a:stretch>
        </p:blipFill>
        <p:spPr>
          <a:xfrm>
            <a:off x="1060225" y="1587750"/>
            <a:ext cx="6804274" cy="5103200"/>
          </a:xfrm>
          <a:prstGeom prst="rect">
            <a:avLst/>
          </a:prstGeom>
          <a:noFill/>
          <a:ln>
            <a:noFill/>
          </a:ln>
        </p:spPr>
      </p:pic>
    </p:spTree>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Arial"/>
              <a:buNone/>
            </a:pPr>
            <a:r>
              <a:rPr lang="en-US" sz="3500" b="1" i="0" u="sng" dirty="0">
                <a:solidFill>
                  <a:srgbClr val="FF0000"/>
                </a:solidFill>
                <a:latin typeface="Arial"/>
                <a:ea typeface="Arial"/>
                <a:cs typeface="Arial"/>
                <a:sym typeface="Arial"/>
              </a:rPr>
              <a:t>Capacity:  Criterion of the Least Dangerous Assumption</a:t>
            </a:r>
            <a:endParaRPr sz="3900" dirty="0"/>
          </a:p>
        </p:txBody>
      </p:sp>
      <p:sp>
        <p:nvSpPr>
          <p:cNvPr id="284" name="Google Shape;284;p3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4000"/>
              <a:buFont typeface="Arial"/>
              <a:buNone/>
            </a:pPr>
            <a:r>
              <a:rPr lang="es-GT" sz="3300" b="1" u="sng" dirty="0">
                <a:solidFill>
                  <a:srgbClr val="FF0000"/>
                </a:solidFill>
                <a:latin typeface="Calibri"/>
                <a:ea typeface="Calibri"/>
                <a:cs typeface="Calibri"/>
                <a:sym typeface="Calibri"/>
              </a:rPr>
              <a:t>Capacidad: Criterio de la suposición</a:t>
            </a:r>
            <a:r>
              <a:rPr lang="es-GT" sz="3300" b="1" u="sng" dirty="0">
                <a:solidFill>
                  <a:schemeClr val="tx1"/>
                </a:solidFill>
                <a:latin typeface="Calibri"/>
                <a:ea typeface="Calibri"/>
                <a:cs typeface="Calibri"/>
                <a:sym typeface="Calibri"/>
              </a:rPr>
              <a:t> </a:t>
            </a:r>
            <a:r>
              <a:rPr lang="es-GT" sz="3300" b="1" u="sng" dirty="0">
                <a:solidFill>
                  <a:srgbClr val="FF0000"/>
                </a:solidFill>
                <a:latin typeface="Calibri"/>
                <a:ea typeface="Calibri"/>
                <a:cs typeface="Calibri"/>
                <a:sym typeface="Calibri"/>
              </a:rPr>
              <a:t>menos peligrosa.</a:t>
            </a:r>
            <a:endParaRPr lang="es-GT" sz="3500" dirty="0">
              <a:solidFill>
                <a:schemeClr val="dk1"/>
              </a:solidFill>
              <a:sym typeface="Arial"/>
            </a:endParaRPr>
          </a:p>
        </p:txBody>
      </p:sp>
      <p:pic>
        <p:nvPicPr>
          <p:cNvPr id="285" name="Google Shape;285;p34" descr="MCj04415150000[1]"/>
          <p:cNvPicPr preferRelativeResize="0"/>
          <p:nvPr/>
        </p:nvPicPr>
        <p:blipFill rotWithShape="1">
          <a:blip r:embed="rId3">
            <a:alphaModFix/>
          </a:blip>
          <a:srcRect/>
          <a:stretch/>
        </p:blipFill>
        <p:spPr>
          <a:xfrm>
            <a:off x="5320875" y="2956950"/>
            <a:ext cx="2859399" cy="3334750"/>
          </a:xfrm>
          <a:prstGeom prst="rect">
            <a:avLst/>
          </a:prstGeom>
          <a:noFill/>
          <a:ln>
            <a:noFill/>
          </a:ln>
        </p:spPr>
      </p:pic>
      <p:pic>
        <p:nvPicPr>
          <p:cNvPr id="286" name="Google Shape;286;p34"/>
          <p:cNvPicPr preferRelativeResize="0"/>
          <p:nvPr/>
        </p:nvPicPr>
        <p:blipFill rotWithShape="1">
          <a:blip r:embed="rId4">
            <a:alphaModFix/>
          </a:blip>
          <a:srcRect/>
          <a:stretch/>
        </p:blipFill>
        <p:spPr>
          <a:xfrm>
            <a:off x="534500" y="2843100"/>
            <a:ext cx="3797400" cy="3780550"/>
          </a:xfrm>
          <a:prstGeom prst="rect">
            <a:avLst/>
          </a:prstGeom>
          <a:noFill/>
          <a:ln>
            <a:noFill/>
          </a:ln>
        </p:spPr>
      </p:pic>
    </p:spTree>
  </p:cSld>
  <p:clrMapOvr>
    <a:masterClrMapping/>
  </p:clrMapOvr>
  <p:transition>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body" idx="1"/>
          </p:nvPr>
        </p:nvSpPr>
        <p:spPr>
          <a:xfrm>
            <a:off x="381000" y="381000"/>
            <a:ext cx="3822600" cy="632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Arial"/>
              <a:buNone/>
            </a:pPr>
            <a:r>
              <a:rPr lang="en-US" sz="2900" b="0" i="0" u="none" dirty="0">
                <a:solidFill>
                  <a:schemeClr val="dk1"/>
                </a:solidFill>
                <a:latin typeface="Arial"/>
                <a:ea typeface="Arial"/>
                <a:cs typeface="Arial"/>
                <a:sym typeface="Arial"/>
              </a:rPr>
              <a:t>The </a:t>
            </a:r>
            <a:r>
              <a:rPr lang="en-US" sz="2900" b="1" i="0" u="sng" dirty="0">
                <a:solidFill>
                  <a:srgbClr val="FF0000"/>
                </a:solidFill>
                <a:latin typeface="Arial"/>
                <a:ea typeface="Arial"/>
                <a:cs typeface="Arial"/>
                <a:sym typeface="Arial"/>
              </a:rPr>
              <a:t>Criterion of the Least Dangerous Assumption </a:t>
            </a:r>
            <a:r>
              <a:rPr lang="en-US" sz="2900" b="0" i="0" u="none" dirty="0">
                <a:solidFill>
                  <a:schemeClr val="dk1"/>
                </a:solidFill>
                <a:latin typeface="Arial"/>
                <a:ea typeface="Arial"/>
                <a:cs typeface="Arial"/>
                <a:sym typeface="Arial"/>
              </a:rPr>
              <a:t>(Donnellan, 1984) remains unheeded. Design systems that hold the least danger to independent functioning. In the absence of conclusive data, </a:t>
            </a:r>
            <a:r>
              <a:rPr lang="en-US" sz="2900" b="1" i="0" u="none" dirty="0">
                <a:solidFill>
                  <a:srgbClr val="002060"/>
                </a:solidFill>
                <a:latin typeface="Arial"/>
                <a:ea typeface="Arial"/>
                <a:cs typeface="Arial"/>
                <a:sym typeface="Arial"/>
              </a:rPr>
              <a:t>assume the person can achieve</a:t>
            </a:r>
            <a:r>
              <a:rPr lang="en-US" sz="2900" b="0" i="0" u="none" dirty="0">
                <a:solidFill>
                  <a:schemeClr val="dk1"/>
                </a:solidFill>
                <a:latin typeface="Arial"/>
                <a:ea typeface="Arial"/>
                <a:cs typeface="Arial"/>
                <a:sym typeface="Arial"/>
              </a:rPr>
              <a:t>.</a:t>
            </a:r>
            <a:endParaRPr sz="1700" dirty="0"/>
          </a:p>
        </p:txBody>
      </p:sp>
      <p:pic>
        <p:nvPicPr>
          <p:cNvPr id="292" name="Google Shape;292;p35"/>
          <p:cNvPicPr preferRelativeResize="0"/>
          <p:nvPr/>
        </p:nvPicPr>
        <p:blipFill>
          <a:blip r:embed="rId3">
            <a:alphaModFix/>
          </a:blip>
          <a:stretch>
            <a:fillRect/>
          </a:stretch>
        </p:blipFill>
        <p:spPr>
          <a:xfrm>
            <a:off x="4572000" y="381000"/>
            <a:ext cx="4539101" cy="5509875"/>
          </a:xfrm>
          <a:prstGeom prst="rect">
            <a:avLst/>
          </a:prstGeom>
          <a:noFill/>
          <a:ln>
            <a:noFill/>
          </a:ln>
        </p:spPr>
      </p:pic>
    </p:spTree>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6"/>
          <p:cNvSpPr txBox="1"/>
          <p:nvPr/>
        </p:nvSpPr>
        <p:spPr>
          <a:xfrm>
            <a:off x="925513" y="186612"/>
            <a:ext cx="7293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000"/>
              <a:buFont typeface="Arial"/>
              <a:buNone/>
            </a:pPr>
            <a:r>
              <a:rPr lang="en-US" sz="4000" b="1" i="0" u="sng" strike="noStrike" cap="none" dirty="0">
                <a:solidFill>
                  <a:srgbClr val="FF0000"/>
                </a:solidFill>
                <a:latin typeface="Arial"/>
                <a:ea typeface="Arial"/>
                <a:cs typeface="Arial"/>
                <a:sym typeface="Arial"/>
              </a:rPr>
              <a:t>Always Assume Competence</a:t>
            </a:r>
            <a:endParaRPr dirty="0"/>
          </a:p>
        </p:txBody>
      </p:sp>
      <p:sp>
        <p:nvSpPr>
          <p:cNvPr id="298" name="Google Shape;298;p36"/>
          <p:cNvSpPr txBox="1"/>
          <p:nvPr/>
        </p:nvSpPr>
        <p:spPr>
          <a:xfrm>
            <a:off x="4876800" y="1905000"/>
            <a:ext cx="2019300"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US" sz="2400" b="1" i="0" u="sng" strike="noStrike" cap="none">
                <a:solidFill>
                  <a:srgbClr val="FF0000"/>
                </a:solidFill>
                <a:latin typeface="Arial"/>
                <a:ea typeface="Arial"/>
                <a:cs typeface="Arial"/>
                <a:sym typeface="Arial"/>
              </a:rPr>
              <a:t>Heidi’s sty</a:t>
            </a:r>
            <a:endParaRPr/>
          </a:p>
        </p:txBody>
      </p:sp>
      <p:sp>
        <p:nvSpPr>
          <p:cNvPr id="299" name="Google Shape;299;p36"/>
          <p:cNvSpPr txBox="1"/>
          <p:nvPr/>
        </p:nvSpPr>
        <p:spPr>
          <a:xfrm>
            <a:off x="533400" y="4800600"/>
            <a:ext cx="2309812"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US" sz="2400" b="1" i="0" u="sng" strike="noStrike" cap="none">
                <a:solidFill>
                  <a:srgbClr val="FF0000"/>
                </a:solidFill>
                <a:latin typeface="Arial"/>
                <a:ea typeface="Arial"/>
                <a:cs typeface="Arial"/>
                <a:sym typeface="Arial"/>
              </a:rPr>
              <a:t>Ronnie’s story</a:t>
            </a:r>
            <a:endParaRPr/>
          </a:p>
        </p:txBody>
      </p:sp>
      <p:pic>
        <p:nvPicPr>
          <p:cNvPr id="300" name="Google Shape;300;p36"/>
          <p:cNvPicPr preferRelativeResize="0"/>
          <p:nvPr/>
        </p:nvPicPr>
        <p:blipFill>
          <a:blip r:embed="rId3">
            <a:alphaModFix/>
          </a:blip>
          <a:stretch>
            <a:fillRect/>
          </a:stretch>
        </p:blipFill>
        <p:spPr>
          <a:xfrm>
            <a:off x="133425" y="1040759"/>
            <a:ext cx="8672000" cy="5621050"/>
          </a:xfrm>
          <a:prstGeom prst="rect">
            <a:avLst/>
          </a:prstGeom>
          <a:noFill/>
          <a:ln>
            <a:noFill/>
          </a:ln>
        </p:spPr>
      </p:pic>
      <p:sp>
        <p:nvSpPr>
          <p:cNvPr id="2" name="TextBox 1"/>
          <p:cNvSpPr txBox="1"/>
          <p:nvPr/>
        </p:nvSpPr>
        <p:spPr>
          <a:xfrm>
            <a:off x="4876800" y="2112999"/>
            <a:ext cx="2836164" cy="400110"/>
          </a:xfrm>
          <a:prstGeom prst="rect">
            <a:avLst/>
          </a:prstGeom>
          <a:noFill/>
        </p:spPr>
        <p:txBody>
          <a:bodyPr wrap="square" rtlCol="0">
            <a:spAutoFit/>
          </a:bodyPr>
          <a:lstStyle/>
          <a:p>
            <a:r>
              <a:rPr lang="en-US" sz="2000" b="1" dirty="0">
                <a:solidFill>
                  <a:srgbClr val="FF0000"/>
                </a:solidFill>
              </a:rPr>
              <a:t>Heidi’s Story</a:t>
            </a:r>
          </a:p>
        </p:txBody>
      </p:sp>
      <p:sp>
        <p:nvSpPr>
          <p:cNvPr id="3" name="TextBox 2"/>
          <p:cNvSpPr txBox="1"/>
          <p:nvPr/>
        </p:nvSpPr>
        <p:spPr>
          <a:xfrm>
            <a:off x="780288" y="4419749"/>
            <a:ext cx="2462899" cy="400110"/>
          </a:xfrm>
          <a:prstGeom prst="rect">
            <a:avLst/>
          </a:prstGeom>
          <a:noFill/>
        </p:spPr>
        <p:txBody>
          <a:bodyPr wrap="square" rtlCol="0">
            <a:spAutoFit/>
          </a:bodyPr>
          <a:lstStyle/>
          <a:p>
            <a:r>
              <a:rPr lang="en-US" sz="2000" b="1" dirty="0">
                <a:solidFill>
                  <a:srgbClr val="FF0000"/>
                </a:solidFill>
              </a:rPr>
              <a:t>Ronnie’s Story</a:t>
            </a:r>
          </a:p>
        </p:txBody>
      </p:sp>
    </p:spTree>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7" descr="Image result for for a fair selection please climb that tree"/>
          <p:cNvPicPr preferRelativeResize="0"/>
          <p:nvPr/>
        </p:nvPicPr>
        <p:blipFill rotWithShape="1">
          <a:blip r:embed="rId3">
            <a:alphaModFix/>
          </a:blip>
          <a:srcRect/>
          <a:stretch/>
        </p:blipFill>
        <p:spPr>
          <a:xfrm>
            <a:off x="1687200" y="663975"/>
            <a:ext cx="6121400" cy="4273550"/>
          </a:xfrm>
          <a:prstGeom prst="rect">
            <a:avLst/>
          </a:prstGeom>
          <a:noFill/>
          <a:ln>
            <a:noFill/>
          </a:ln>
        </p:spPr>
      </p:pic>
      <p:sp>
        <p:nvSpPr>
          <p:cNvPr id="306" name="Google Shape;306;p37"/>
          <p:cNvSpPr txBox="1"/>
          <p:nvPr/>
        </p:nvSpPr>
        <p:spPr>
          <a:xfrm>
            <a:off x="2141275" y="5052225"/>
            <a:ext cx="536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1"/>
                </a:solidFill>
                <a:latin typeface="Calibri"/>
                <a:ea typeface="Calibri"/>
                <a:cs typeface="Calibri"/>
                <a:sym typeface="Calibri"/>
              </a:rPr>
              <a:t>Para justa selección todos tienen que tomar el mismo examen, por favor brincar ese árbol.</a:t>
            </a:r>
            <a:endParaRPr/>
          </a:p>
        </p:txBody>
      </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body" idx="1"/>
          </p:nvPr>
        </p:nvSpPr>
        <p:spPr>
          <a:xfrm>
            <a:off x="45500" y="1752600"/>
            <a:ext cx="3664800" cy="4187700"/>
          </a:xfrm>
          <a:prstGeom prst="rect">
            <a:avLst/>
          </a:prstGeom>
          <a:noFill/>
          <a:ln>
            <a:noFill/>
          </a:ln>
        </p:spPr>
        <p:txBody>
          <a:bodyPr spcFirstLastPara="1" wrap="square" lIns="90475" tIns="44450" rIns="90475" bIns="44450" anchor="t" anchorCtr="0">
            <a:noAutofit/>
          </a:bodyPr>
          <a:lstStyle/>
          <a:p>
            <a:pPr marL="342900" lvl="0" indent="-342900" algn="ctr" rtl="0">
              <a:lnSpc>
                <a:spcPct val="100000"/>
              </a:lnSpc>
              <a:spcBef>
                <a:spcPts val="0"/>
              </a:spcBef>
              <a:spcAft>
                <a:spcPts val="0"/>
              </a:spcAft>
              <a:buClr>
                <a:srgbClr val="FF0000"/>
              </a:buClr>
              <a:buSzPts val="4800"/>
              <a:buFont typeface="Comic Sans MS"/>
              <a:buNone/>
            </a:pPr>
            <a:r>
              <a:rPr lang="en-US" sz="3700" b="0" i="0" u="sng">
                <a:solidFill>
                  <a:srgbClr val="FF0000"/>
                </a:solidFill>
                <a:latin typeface="Comic Sans MS"/>
                <a:ea typeface="Comic Sans MS"/>
                <a:cs typeface="Comic Sans MS"/>
                <a:sym typeface="Comic Sans MS"/>
              </a:rPr>
              <a:t>Assessment Should be to:</a:t>
            </a:r>
            <a:endParaRPr sz="2500" b="0" i="0" u="sng">
              <a:solidFill>
                <a:srgbClr val="0000FF"/>
              </a:solidFill>
              <a:latin typeface="Comic Sans MS"/>
              <a:ea typeface="Comic Sans MS"/>
              <a:cs typeface="Comic Sans MS"/>
              <a:sym typeface="Comic Sans MS"/>
            </a:endParaRPr>
          </a:p>
          <a:p>
            <a:pPr marL="342900" lvl="0" indent="-342900" algn="ctr" rtl="0">
              <a:lnSpc>
                <a:spcPct val="100000"/>
              </a:lnSpc>
              <a:spcBef>
                <a:spcPts val="640"/>
              </a:spcBef>
              <a:spcAft>
                <a:spcPts val="0"/>
              </a:spcAft>
              <a:buClr>
                <a:schemeClr val="dk1"/>
              </a:buClr>
              <a:buSzPts val="3200"/>
              <a:buFont typeface="Arial"/>
              <a:buNone/>
            </a:pPr>
            <a:endParaRPr sz="2100" b="0" i="0" u="none">
              <a:solidFill>
                <a:srgbClr val="0000FF"/>
              </a:solidFill>
              <a:latin typeface="Arial"/>
              <a:ea typeface="Arial"/>
              <a:cs typeface="Arial"/>
              <a:sym typeface="Arial"/>
            </a:endParaRPr>
          </a:p>
          <a:p>
            <a:pPr marL="342900" lvl="0" indent="-273050" algn="l" rtl="0">
              <a:lnSpc>
                <a:spcPct val="100000"/>
              </a:lnSpc>
              <a:spcBef>
                <a:spcPts val="640"/>
              </a:spcBef>
              <a:spcAft>
                <a:spcPts val="0"/>
              </a:spcAft>
              <a:buClr>
                <a:srgbClr val="0000FF"/>
              </a:buClr>
              <a:buSzPts val="2100"/>
              <a:buFont typeface="Noto Sans Symbols"/>
              <a:buChar char="♥"/>
            </a:pPr>
            <a:r>
              <a:rPr lang="en-US" sz="2100" b="0" i="0" u="none">
                <a:solidFill>
                  <a:srgbClr val="0000FF"/>
                </a:solidFill>
                <a:latin typeface="Comic Sans MS"/>
                <a:ea typeface="Comic Sans MS"/>
                <a:cs typeface="Comic Sans MS"/>
                <a:sym typeface="Comic Sans MS"/>
              </a:rPr>
              <a:t>Determine How a Child </a:t>
            </a:r>
            <a:r>
              <a:rPr lang="en-US" sz="2100" b="0" i="0" u="sng">
                <a:solidFill>
                  <a:srgbClr val="0000FF"/>
                </a:solidFill>
                <a:latin typeface="Comic Sans MS"/>
                <a:ea typeface="Comic Sans MS"/>
                <a:cs typeface="Comic Sans MS"/>
                <a:sym typeface="Comic Sans MS"/>
              </a:rPr>
              <a:t>is</a:t>
            </a:r>
            <a:r>
              <a:rPr lang="en-US" sz="2100" b="0" i="0" u="none">
                <a:solidFill>
                  <a:srgbClr val="0000FF"/>
                </a:solidFill>
                <a:latin typeface="Comic Sans MS"/>
                <a:ea typeface="Comic Sans MS"/>
                <a:cs typeface="Comic Sans MS"/>
                <a:sym typeface="Comic Sans MS"/>
              </a:rPr>
              <a:t> Smart</a:t>
            </a:r>
            <a:endParaRPr sz="2100"/>
          </a:p>
          <a:p>
            <a:pPr marL="342900" lvl="0" indent="-342900" algn="ctr" rtl="0">
              <a:lnSpc>
                <a:spcPct val="100000"/>
              </a:lnSpc>
              <a:spcBef>
                <a:spcPts val="640"/>
              </a:spcBef>
              <a:spcAft>
                <a:spcPts val="0"/>
              </a:spcAft>
              <a:buClr>
                <a:schemeClr val="dk1"/>
              </a:buClr>
              <a:buSzPts val="3200"/>
              <a:buFont typeface="Arial"/>
              <a:buNone/>
            </a:pPr>
            <a:endParaRPr sz="2100" b="0" i="0" u="none">
              <a:solidFill>
                <a:srgbClr val="0000FF"/>
              </a:solidFill>
              <a:latin typeface="Comic Sans MS"/>
              <a:ea typeface="Comic Sans MS"/>
              <a:cs typeface="Comic Sans MS"/>
              <a:sym typeface="Comic Sans MS"/>
            </a:endParaRPr>
          </a:p>
          <a:p>
            <a:pPr marL="342900" lvl="0" indent="-342900" algn="ctr" rtl="0">
              <a:lnSpc>
                <a:spcPct val="100000"/>
              </a:lnSpc>
              <a:spcBef>
                <a:spcPts val="640"/>
              </a:spcBef>
              <a:spcAft>
                <a:spcPts val="0"/>
              </a:spcAft>
              <a:buClr>
                <a:srgbClr val="0000FF"/>
              </a:buClr>
              <a:buSzPts val="3200"/>
              <a:buFont typeface="Comic Sans MS"/>
              <a:buNone/>
            </a:pPr>
            <a:r>
              <a:rPr lang="en-US" sz="2100" b="0" i="0" u="none">
                <a:solidFill>
                  <a:srgbClr val="0000FF"/>
                </a:solidFill>
                <a:latin typeface="Comic Sans MS"/>
                <a:ea typeface="Comic Sans MS"/>
                <a:cs typeface="Comic Sans MS"/>
                <a:sym typeface="Comic Sans MS"/>
              </a:rPr>
              <a:t>NOT</a:t>
            </a:r>
            <a:endParaRPr sz="2100"/>
          </a:p>
          <a:p>
            <a:pPr marL="342900" lvl="0" indent="-342900" algn="ctr" rtl="0">
              <a:lnSpc>
                <a:spcPct val="100000"/>
              </a:lnSpc>
              <a:spcBef>
                <a:spcPts val="640"/>
              </a:spcBef>
              <a:spcAft>
                <a:spcPts val="0"/>
              </a:spcAft>
              <a:buClr>
                <a:schemeClr val="dk1"/>
              </a:buClr>
              <a:buSzPts val="3200"/>
              <a:buFont typeface="Arial"/>
              <a:buNone/>
            </a:pPr>
            <a:endParaRPr sz="2100" b="0" i="0" u="none">
              <a:solidFill>
                <a:srgbClr val="0000FF"/>
              </a:solidFill>
              <a:latin typeface="Comic Sans MS"/>
              <a:ea typeface="Comic Sans MS"/>
              <a:cs typeface="Comic Sans MS"/>
              <a:sym typeface="Comic Sans MS"/>
            </a:endParaRPr>
          </a:p>
          <a:p>
            <a:pPr marL="342900" lvl="0" indent="-273050" algn="l" rtl="0">
              <a:lnSpc>
                <a:spcPct val="100000"/>
              </a:lnSpc>
              <a:spcBef>
                <a:spcPts val="640"/>
              </a:spcBef>
              <a:spcAft>
                <a:spcPts val="0"/>
              </a:spcAft>
              <a:buClr>
                <a:srgbClr val="0000FF"/>
              </a:buClr>
              <a:buSzPts val="2100"/>
              <a:buFont typeface="Noto Sans Symbols"/>
              <a:buChar char="∅"/>
            </a:pPr>
            <a:r>
              <a:rPr lang="en-US" sz="2100" b="0" i="0" u="none">
                <a:solidFill>
                  <a:srgbClr val="0000FF"/>
                </a:solidFill>
                <a:latin typeface="Comic Sans MS"/>
                <a:ea typeface="Comic Sans MS"/>
                <a:cs typeface="Comic Sans MS"/>
                <a:sym typeface="Comic Sans MS"/>
              </a:rPr>
              <a:t> How smart a child is!!</a:t>
            </a:r>
            <a:endParaRPr sz="2100"/>
          </a:p>
        </p:txBody>
      </p:sp>
      <p:pic>
        <p:nvPicPr>
          <p:cNvPr id="312" name="Google Shape;312;p38"/>
          <p:cNvPicPr preferRelativeResize="0">
            <a:picLocks noGrp="1"/>
          </p:cNvPicPr>
          <p:nvPr>
            <p:ph type="title"/>
          </p:nvPr>
        </p:nvPicPr>
        <p:blipFill rotWithShape="1">
          <a:blip r:embed="rId3">
            <a:alphaModFix/>
          </a:blip>
          <a:srcRect/>
          <a:stretch/>
        </p:blipFill>
        <p:spPr>
          <a:xfrm>
            <a:off x="253275" y="120750"/>
            <a:ext cx="2341500" cy="1390800"/>
          </a:xfrm>
          <a:prstGeom prst="rect">
            <a:avLst/>
          </a:prstGeom>
          <a:noFill/>
          <a:ln>
            <a:noFill/>
          </a:ln>
        </p:spPr>
      </p:pic>
      <p:pic>
        <p:nvPicPr>
          <p:cNvPr id="313" name="Google Shape;313;p38"/>
          <p:cNvPicPr preferRelativeResize="0"/>
          <p:nvPr/>
        </p:nvPicPr>
        <p:blipFill>
          <a:blip r:embed="rId4">
            <a:alphaModFix/>
          </a:blip>
          <a:stretch>
            <a:fillRect/>
          </a:stretch>
        </p:blipFill>
        <p:spPr>
          <a:xfrm>
            <a:off x="3937200" y="143125"/>
            <a:ext cx="5086076" cy="657175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500"/>
                                        <p:tgtEl>
                                          <p:spTgt spid="31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 calcmode="lin" valueType="num">
                                      <p:cBhvr additive="base">
                                        <p:cTn id="12" dur="500"/>
                                        <p:tgtEl>
                                          <p:spTgt spid="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457200" y="274637"/>
            <a:ext cx="3678865" cy="153289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3500" b="1" i="0" u="sng" dirty="0">
                <a:solidFill>
                  <a:schemeClr val="tx1"/>
                </a:solidFill>
                <a:sym typeface="Arial"/>
              </a:rPr>
              <a:t>Use Evidence Based Practices</a:t>
            </a:r>
            <a:endParaRPr sz="3500" dirty="0">
              <a:solidFill>
                <a:schemeClr val="tx1"/>
              </a:solidFill>
            </a:endParaRPr>
          </a:p>
        </p:txBody>
      </p:sp>
      <p:sp>
        <p:nvSpPr>
          <p:cNvPr id="319" name="Google Shape;319;p39"/>
          <p:cNvSpPr txBox="1">
            <a:spLocks noGrp="1"/>
          </p:cNvSpPr>
          <p:nvPr>
            <p:ph type="body" idx="1"/>
          </p:nvPr>
        </p:nvSpPr>
        <p:spPr>
          <a:xfrm>
            <a:off x="457200" y="2094614"/>
            <a:ext cx="4038600" cy="4031549"/>
          </a:xfrm>
          <a:prstGeom prst="rect">
            <a:avLst/>
          </a:prstGeom>
          <a:noFill/>
          <a:ln>
            <a:noFill/>
          </a:ln>
        </p:spPr>
        <p:txBody>
          <a:bodyPr spcFirstLastPara="1" wrap="square" lIns="91425" tIns="45700" rIns="91425" bIns="45700" anchor="t" anchorCtr="0">
            <a:noAutofit/>
          </a:bodyPr>
          <a:lstStyle/>
          <a:p>
            <a:pPr marL="342900" marR="0" lvl="0" indent="-285750" algn="l" rtl="0">
              <a:lnSpc>
                <a:spcPct val="100000"/>
              </a:lnSpc>
              <a:spcBef>
                <a:spcPts val="0"/>
              </a:spcBef>
              <a:spcAft>
                <a:spcPts val="0"/>
              </a:spcAft>
              <a:buClr>
                <a:schemeClr val="dk1"/>
              </a:buClr>
              <a:buSzPts val="2300"/>
              <a:buFont typeface="Arial"/>
              <a:buChar char="•"/>
            </a:pPr>
            <a:r>
              <a:rPr lang="en-US" sz="2300" b="0" i="0" u="none" dirty="0">
                <a:solidFill>
                  <a:schemeClr val="dk1"/>
                </a:solidFill>
                <a:latin typeface="Arial"/>
                <a:ea typeface="Arial"/>
                <a:cs typeface="Arial"/>
                <a:sym typeface="Arial"/>
              </a:rPr>
              <a:t>Evidence-based practice refers to educational programs or instructional procedures that have been determined to reliably produce positive student outcomes </a:t>
            </a:r>
            <a:endParaRPr sz="2300" dirty="0"/>
          </a:p>
          <a:p>
            <a:pPr marL="342900" marR="0" lvl="0" indent="-285750" algn="l" rtl="0">
              <a:lnSpc>
                <a:spcPct val="100000"/>
              </a:lnSpc>
              <a:spcBef>
                <a:spcPts val="640"/>
              </a:spcBef>
              <a:spcAft>
                <a:spcPts val="0"/>
              </a:spcAft>
              <a:buClr>
                <a:schemeClr val="dk1"/>
              </a:buClr>
              <a:buSzPts val="2300"/>
              <a:buFont typeface="Arial"/>
              <a:buChar char="•"/>
            </a:pPr>
            <a:r>
              <a:rPr lang="en-US" sz="2300" b="0" i="0" u="none" dirty="0">
                <a:solidFill>
                  <a:schemeClr val="dk1"/>
                </a:solidFill>
                <a:latin typeface="Arial"/>
                <a:ea typeface="Arial"/>
                <a:cs typeface="Arial"/>
                <a:sym typeface="Arial"/>
              </a:rPr>
              <a:t>Use of such strategies is explicitly stated in IDEA</a:t>
            </a:r>
            <a:endParaRPr sz="2300" dirty="0"/>
          </a:p>
          <a:p>
            <a:pPr marL="342900" marR="0" lvl="0" indent="-139700" algn="l" rtl="0">
              <a:spcBef>
                <a:spcPts val="640"/>
              </a:spcBef>
              <a:spcAft>
                <a:spcPts val="0"/>
              </a:spcAft>
              <a:buClr>
                <a:schemeClr val="dk1"/>
              </a:buClr>
              <a:buSzPts val="3200"/>
              <a:buFont typeface="Arial"/>
              <a:buNone/>
            </a:pPr>
            <a:endParaRPr sz="2300" b="0" i="0" u="none" dirty="0">
              <a:solidFill>
                <a:schemeClr val="dk1"/>
              </a:solidFill>
              <a:latin typeface="Arial"/>
              <a:ea typeface="Arial"/>
              <a:cs typeface="Arial"/>
              <a:sym typeface="Arial"/>
            </a:endParaRPr>
          </a:p>
        </p:txBody>
      </p:sp>
      <p:sp>
        <p:nvSpPr>
          <p:cNvPr id="2" name="Text Placeholder 1"/>
          <p:cNvSpPr>
            <a:spLocks noGrp="1"/>
          </p:cNvSpPr>
          <p:nvPr>
            <p:ph type="body" idx="2"/>
          </p:nvPr>
        </p:nvSpPr>
        <p:spPr>
          <a:xfrm>
            <a:off x="4648200" y="1807535"/>
            <a:ext cx="4038600" cy="4318628"/>
          </a:xfrm>
        </p:spPr>
        <p:txBody>
          <a:bodyPr/>
          <a:lstStyle/>
          <a:p>
            <a:r>
              <a:rPr lang="es-GT" sz="2300" dirty="0"/>
              <a:t>Practicas basada en evidencias, se refiere a programas o procedimientos instruccionales que se han determinado para obtener logros positivos del estudiante.</a:t>
            </a:r>
          </a:p>
          <a:p>
            <a:r>
              <a:rPr lang="es-GT" sz="2300" dirty="0"/>
              <a:t>El uso de tales estrategias se establece explícitamente en IDEA </a:t>
            </a:r>
          </a:p>
        </p:txBody>
      </p:sp>
      <p:sp>
        <p:nvSpPr>
          <p:cNvPr id="3" name="TextBox 2"/>
          <p:cNvSpPr txBox="1"/>
          <p:nvPr/>
        </p:nvSpPr>
        <p:spPr>
          <a:xfrm>
            <a:off x="4763386" y="520995"/>
            <a:ext cx="3923414" cy="1169551"/>
          </a:xfrm>
          <a:prstGeom prst="rect">
            <a:avLst/>
          </a:prstGeom>
          <a:noFill/>
        </p:spPr>
        <p:txBody>
          <a:bodyPr wrap="square" rtlCol="0">
            <a:spAutoFit/>
          </a:bodyPr>
          <a:lstStyle/>
          <a:p>
            <a:r>
              <a:rPr lang="es-GT" sz="3500" b="1" u="sng" dirty="0"/>
              <a:t>Practica Basada en Evidencia</a:t>
            </a:r>
          </a:p>
        </p:txBody>
      </p:sp>
    </p:spTree>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0"/>
          <p:cNvSpPr txBox="1">
            <a:spLocks noGrp="1"/>
          </p:cNvSpPr>
          <p:nvPr>
            <p:ph type="title"/>
          </p:nvPr>
        </p:nvSpPr>
        <p:spPr>
          <a:xfrm>
            <a:off x="171050" y="274625"/>
            <a:ext cx="42891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3400" b="1" i="0" u="sng" dirty="0">
                <a:solidFill>
                  <a:srgbClr val="FF0000"/>
                </a:solidFill>
                <a:sym typeface="Arial"/>
              </a:rPr>
              <a:t>Why Measure Students Behavior</a:t>
            </a:r>
            <a:endParaRPr sz="3400" dirty="0">
              <a:solidFill>
                <a:srgbClr val="FF0000"/>
              </a:solidFill>
            </a:endParaRPr>
          </a:p>
        </p:txBody>
      </p:sp>
      <p:sp>
        <p:nvSpPr>
          <p:cNvPr id="326" name="Google Shape;326;p40"/>
          <p:cNvSpPr txBox="1">
            <a:spLocks noGrp="1"/>
          </p:cNvSpPr>
          <p:nvPr>
            <p:ph type="body" idx="1"/>
          </p:nvPr>
        </p:nvSpPr>
        <p:spPr>
          <a:xfrm>
            <a:off x="171050" y="1433900"/>
            <a:ext cx="2529300" cy="4572000"/>
          </a:xfrm>
          <a:prstGeom prst="rect">
            <a:avLst/>
          </a:prstGeom>
          <a:noFill/>
          <a:ln>
            <a:noFill/>
          </a:ln>
        </p:spPr>
        <p:txBody>
          <a:bodyPr spcFirstLastPara="1" wrap="square" lIns="91425" tIns="45700" rIns="91425" bIns="45700" anchor="t" anchorCtr="0">
            <a:noAutofit/>
          </a:bodyPr>
          <a:lstStyle/>
          <a:p>
            <a:pPr marL="342900" marR="0" lvl="0" indent="-298450" algn="l" rtl="0">
              <a:lnSpc>
                <a:spcPct val="70000"/>
              </a:lnSpc>
              <a:spcBef>
                <a:spcPts val="0"/>
              </a:spcBef>
              <a:spcAft>
                <a:spcPts val="0"/>
              </a:spcAft>
              <a:buClr>
                <a:schemeClr val="dk1"/>
              </a:buClr>
              <a:buSzPts val="1800"/>
              <a:buFont typeface="Arial"/>
              <a:buChar char="•"/>
            </a:pPr>
            <a:r>
              <a:rPr lang="en-US" sz="1800" b="0" i="0" u="none" dirty="0">
                <a:solidFill>
                  <a:schemeClr val="dk1"/>
                </a:solidFill>
                <a:latin typeface="Arial"/>
                <a:ea typeface="Arial"/>
                <a:cs typeface="Arial"/>
                <a:sym typeface="Arial"/>
              </a:rPr>
              <a:t>To document what has occurred</a:t>
            </a:r>
            <a:endParaRPr sz="2500" dirty="0"/>
          </a:p>
          <a:p>
            <a:pPr marL="342900" marR="0" lvl="0" indent="-298450" algn="l" rtl="0">
              <a:lnSpc>
                <a:spcPct val="70000"/>
              </a:lnSpc>
              <a:spcBef>
                <a:spcPts val="500"/>
              </a:spcBef>
              <a:spcAft>
                <a:spcPts val="0"/>
              </a:spcAft>
              <a:buClr>
                <a:schemeClr val="dk1"/>
              </a:buClr>
              <a:buSzPts val="1800"/>
              <a:buFont typeface="Arial"/>
              <a:buChar char="•"/>
            </a:pPr>
            <a:r>
              <a:rPr lang="en-US" sz="1800" b="0" i="0" u="none" dirty="0">
                <a:solidFill>
                  <a:schemeClr val="dk1"/>
                </a:solidFill>
                <a:latin typeface="Arial"/>
                <a:ea typeface="Arial"/>
                <a:cs typeface="Arial"/>
                <a:sym typeface="Arial"/>
              </a:rPr>
              <a:t>To identify the variables responsible for the occurrence </a:t>
            </a:r>
            <a:endParaRPr sz="2500" dirty="0"/>
          </a:p>
          <a:p>
            <a:pPr marL="342900" marR="0" lvl="0" indent="-298450" algn="l" rtl="0">
              <a:lnSpc>
                <a:spcPct val="70000"/>
              </a:lnSpc>
              <a:spcBef>
                <a:spcPts val="500"/>
              </a:spcBef>
              <a:spcAft>
                <a:spcPts val="0"/>
              </a:spcAft>
              <a:buClr>
                <a:schemeClr val="dk1"/>
              </a:buClr>
              <a:buSzPts val="1800"/>
              <a:buFont typeface="Arial"/>
              <a:buChar char="•"/>
            </a:pPr>
            <a:r>
              <a:rPr lang="en-US" sz="1800" b="0" i="0" u="none" dirty="0">
                <a:solidFill>
                  <a:schemeClr val="dk1"/>
                </a:solidFill>
                <a:latin typeface="Arial"/>
                <a:ea typeface="Arial"/>
                <a:cs typeface="Arial"/>
                <a:sym typeface="Arial"/>
              </a:rPr>
              <a:t>To understand when and why learning is occurring or not occurring</a:t>
            </a:r>
            <a:endParaRPr sz="2500" dirty="0"/>
          </a:p>
          <a:p>
            <a:pPr marL="342900" marR="0" lvl="0" indent="-298450" algn="l" rtl="0">
              <a:lnSpc>
                <a:spcPct val="70000"/>
              </a:lnSpc>
              <a:spcBef>
                <a:spcPts val="500"/>
              </a:spcBef>
              <a:spcAft>
                <a:spcPts val="0"/>
              </a:spcAft>
              <a:buClr>
                <a:schemeClr val="dk1"/>
              </a:buClr>
              <a:buSzPts val="1800"/>
              <a:buFont typeface="Arial"/>
              <a:buChar char="•"/>
            </a:pPr>
            <a:r>
              <a:rPr lang="en-US" sz="1800" b="0" i="0" u="none" dirty="0">
                <a:solidFill>
                  <a:schemeClr val="dk1"/>
                </a:solidFill>
                <a:latin typeface="Arial"/>
                <a:ea typeface="Arial"/>
                <a:cs typeface="Arial"/>
                <a:sym typeface="Arial"/>
              </a:rPr>
              <a:t>To be accountable</a:t>
            </a:r>
            <a:endParaRPr sz="2500" dirty="0"/>
          </a:p>
          <a:p>
            <a:pPr marL="342900" marR="0" lvl="0" indent="-298450" algn="l" rtl="0">
              <a:lnSpc>
                <a:spcPct val="70000"/>
              </a:lnSpc>
              <a:spcBef>
                <a:spcPts val="500"/>
              </a:spcBef>
              <a:spcAft>
                <a:spcPts val="0"/>
              </a:spcAft>
              <a:buClr>
                <a:schemeClr val="dk1"/>
              </a:buClr>
              <a:buSzPts val="1800"/>
              <a:buFont typeface="Arial"/>
              <a:buChar char="•"/>
            </a:pPr>
            <a:r>
              <a:rPr lang="en-US" sz="1800" b="0" i="0" u="none" dirty="0">
                <a:solidFill>
                  <a:schemeClr val="dk1"/>
                </a:solidFill>
                <a:latin typeface="Arial"/>
                <a:ea typeface="Arial"/>
                <a:cs typeface="Arial"/>
                <a:sym typeface="Arial"/>
              </a:rPr>
              <a:t>To understand the findings and implications of published research and determine their relevance to their teaching practices </a:t>
            </a:r>
            <a:endParaRPr sz="2500" dirty="0"/>
          </a:p>
          <a:p>
            <a:pPr marL="342900" marR="0" lvl="0" indent="-184150" algn="l" rtl="0">
              <a:spcBef>
                <a:spcPts val="500"/>
              </a:spcBef>
              <a:spcAft>
                <a:spcPts val="0"/>
              </a:spcAft>
              <a:buClr>
                <a:schemeClr val="dk1"/>
              </a:buClr>
              <a:buSzPts val="2500"/>
              <a:buFont typeface="Arial"/>
              <a:buNone/>
            </a:pPr>
            <a:endParaRPr sz="1800" b="0" i="0" u="none" dirty="0">
              <a:solidFill>
                <a:schemeClr val="dk1"/>
              </a:solidFill>
              <a:latin typeface="Arial"/>
              <a:ea typeface="Arial"/>
              <a:cs typeface="Arial"/>
              <a:sym typeface="Arial"/>
            </a:endParaRPr>
          </a:p>
        </p:txBody>
      </p:sp>
      <p:pic>
        <p:nvPicPr>
          <p:cNvPr id="327" name="Google Shape;327;p40" descr="C:\Users\mary\AppData\Local\Microsoft\Windows\Temporary Internet Files\Content.IE5\0ADVUUE3\SAassessmentcycle[1].jpg"/>
          <p:cNvPicPr preferRelativeResize="0"/>
          <p:nvPr/>
        </p:nvPicPr>
        <p:blipFill rotWithShape="1">
          <a:blip r:embed="rId3">
            <a:alphaModFix/>
          </a:blip>
          <a:srcRect/>
          <a:stretch/>
        </p:blipFill>
        <p:spPr>
          <a:xfrm>
            <a:off x="4545012" y="3403600"/>
            <a:ext cx="53975" cy="50800"/>
          </a:xfrm>
          <a:prstGeom prst="rect">
            <a:avLst/>
          </a:prstGeom>
          <a:noFill/>
          <a:ln>
            <a:noFill/>
          </a:ln>
        </p:spPr>
      </p:pic>
      <p:pic>
        <p:nvPicPr>
          <p:cNvPr id="328" name="Google Shape;328;p40" descr="C:\Users\mary\AppData\Local\Microsoft\Windows\Temporary Internet Files\Content.IE5\0ADVUUE3\SAassessmentcycle[1].jpg"/>
          <p:cNvPicPr preferRelativeResize="0"/>
          <p:nvPr/>
        </p:nvPicPr>
        <p:blipFill rotWithShape="1">
          <a:blip r:embed="rId3">
            <a:alphaModFix/>
          </a:blip>
          <a:srcRect/>
          <a:stretch/>
        </p:blipFill>
        <p:spPr>
          <a:xfrm>
            <a:off x="4545012" y="3403600"/>
            <a:ext cx="53975" cy="50800"/>
          </a:xfrm>
          <a:prstGeom prst="rect">
            <a:avLst/>
          </a:prstGeom>
          <a:noFill/>
          <a:ln>
            <a:noFill/>
          </a:ln>
        </p:spPr>
      </p:pic>
      <p:pic>
        <p:nvPicPr>
          <p:cNvPr id="329" name="Google Shape;329;p40" descr="C:\Users\mary\AppData\Local\Microsoft\Windows\Temporary Internet Files\Content.IE5\0ADVUUE3\SAassessmentcycle[1].jpg"/>
          <p:cNvPicPr preferRelativeResize="0"/>
          <p:nvPr/>
        </p:nvPicPr>
        <p:blipFill rotWithShape="1">
          <a:blip r:embed="rId3">
            <a:alphaModFix/>
          </a:blip>
          <a:srcRect/>
          <a:stretch/>
        </p:blipFill>
        <p:spPr>
          <a:xfrm>
            <a:off x="4545012" y="3403600"/>
            <a:ext cx="53975" cy="50800"/>
          </a:xfrm>
          <a:prstGeom prst="rect">
            <a:avLst/>
          </a:prstGeom>
          <a:noFill/>
          <a:ln>
            <a:noFill/>
          </a:ln>
        </p:spPr>
      </p:pic>
      <p:pic>
        <p:nvPicPr>
          <p:cNvPr id="331" name="Google Shape;331;p40" descr="C:\Users\mary\AppData\Local\Microsoft\Windows\Temporary Internet Files\Content.IE5\0ADVUUE3\SAassessmentcycle[1].jpg"/>
          <p:cNvPicPr preferRelativeResize="0"/>
          <p:nvPr/>
        </p:nvPicPr>
        <p:blipFill rotWithShape="1">
          <a:blip r:embed="rId4">
            <a:alphaModFix/>
          </a:blip>
          <a:srcRect/>
          <a:stretch/>
        </p:blipFill>
        <p:spPr>
          <a:xfrm>
            <a:off x="3311065" y="2417287"/>
            <a:ext cx="2002025" cy="1888700"/>
          </a:xfrm>
          <a:prstGeom prst="rect">
            <a:avLst/>
          </a:prstGeom>
          <a:noFill/>
          <a:ln>
            <a:noFill/>
          </a:ln>
        </p:spPr>
      </p:pic>
      <p:sp>
        <p:nvSpPr>
          <p:cNvPr id="332" name="Google Shape;332;p40"/>
          <p:cNvSpPr txBox="1"/>
          <p:nvPr/>
        </p:nvSpPr>
        <p:spPr>
          <a:xfrm>
            <a:off x="3147506" y="4609100"/>
            <a:ext cx="2547900" cy="139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US" sz="1600" b="1" dirty="0">
                <a:solidFill>
                  <a:schemeClr val="dk1"/>
                </a:solidFill>
              </a:rPr>
              <a:t>Ciclo De Evaluaciones</a:t>
            </a:r>
          </a:p>
          <a:p>
            <a:pPr marL="0" lvl="0" indent="0" algn="l" rtl="0">
              <a:spcBef>
                <a:spcPts val="0"/>
              </a:spcBef>
              <a:spcAft>
                <a:spcPts val="0"/>
              </a:spcAft>
              <a:buNone/>
            </a:pPr>
            <a:r>
              <a:rPr lang="en-US" sz="1600" b="1" dirty="0" err="1">
                <a:solidFill>
                  <a:schemeClr val="dk1"/>
                </a:solidFill>
                <a:highlight>
                  <a:srgbClr val="FFFF00"/>
                </a:highlight>
              </a:rPr>
              <a:t>Planear</a:t>
            </a:r>
            <a:endParaRPr sz="1600" b="1" dirty="0">
              <a:solidFill>
                <a:schemeClr val="dk1"/>
              </a:solidFill>
              <a:highlight>
                <a:srgbClr val="FFFF00"/>
              </a:highlight>
            </a:endParaRPr>
          </a:p>
          <a:p>
            <a:pPr marL="0" lvl="0" indent="0" algn="l" rtl="0">
              <a:spcBef>
                <a:spcPts val="0"/>
              </a:spcBef>
              <a:spcAft>
                <a:spcPts val="0"/>
              </a:spcAft>
              <a:buNone/>
            </a:pPr>
            <a:r>
              <a:rPr lang="en-US" sz="1600" b="1" dirty="0" err="1">
                <a:solidFill>
                  <a:schemeClr val="lt1"/>
                </a:solidFill>
                <a:highlight>
                  <a:srgbClr val="0000FF"/>
                </a:highlight>
              </a:rPr>
              <a:t>Implementar</a:t>
            </a:r>
            <a:endParaRPr sz="1600" b="1" dirty="0">
              <a:solidFill>
                <a:schemeClr val="lt1"/>
              </a:solidFill>
              <a:highlight>
                <a:srgbClr val="0000FF"/>
              </a:highlight>
            </a:endParaRPr>
          </a:p>
          <a:p>
            <a:pPr marL="0" lvl="0" indent="0" algn="l" rtl="0">
              <a:spcBef>
                <a:spcPts val="0"/>
              </a:spcBef>
              <a:spcAft>
                <a:spcPts val="0"/>
              </a:spcAft>
              <a:buNone/>
            </a:pPr>
            <a:r>
              <a:rPr lang="en-US" sz="1600" b="1" dirty="0" err="1">
                <a:solidFill>
                  <a:schemeClr val="dk1"/>
                </a:solidFill>
                <a:highlight>
                  <a:srgbClr val="38761D"/>
                </a:highlight>
              </a:rPr>
              <a:t>Evaluaciones</a:t>
            </a:r>
            <a:endParaRPr sz="1600" b="1" dirty="0">
              <a:solidFill>
                <a:schemeClr val="dk1"/>
              </a:solidFill>
              <a:highlight>
                <a:srgbClr val="38761D"/>
              </a:highlight>
            </a:endParaRPr>
          </a:p>
          <a:p>
            <a:pPr marL="0" lvl="0" indent="0" algn="l" rtl="0">
              <a:spcBef>
                <a:spcPts val="0"/>
              </a:spcBef>
              <a:spcAft>
                <a:spcPts val="0"/>
              </a:spcAft>
              <a:buNone/>
            </a:pPr>
            <a:r>
              <a:rPr lang="en-US" sz="1600" b="1" dirty="0" err="1">
                <a:solidFill>
                  <a:schemeClr val="dk1"/>
                </a:solidFill>
                <a:highlight>
                  <a:srgbClr val="FF0000"/>
                </a:highlight>
              </a:rPr>
              <a:t>Reportar</a:t>
            </a:r>
            <a:r>
              <a:rPr lang="en-US" sz="1600" b="1" dirty="0">
                <a:solidFill>
                  <a:schemeClr val="dk1"/>
                </a:solidFill>
                <a:highlight>
                  <a:srgbClr val="FF0000"/>
                </a:highlight>
              </a:rPr>
              <a:t> y </a:t>
            </a:r>
            <a:r>
              <a:rPr lang="en-US" sz="1600" b="1" dirty="0" err="1">
                <a:solidFill>
                  <a:schemeClr val="dk1"/>
                </a:solidFill>
                <a:highlight>
                  <a:srgbClr val="FF0000"/>
                </a:highlight>
              </a:rPr>
              <a:t>Revisar</a:t>
            </a:r>
            <a:endParaRPr sz="1600" b="1" dirty="0">
              <a:solidFill>
                <a:schemeClr val="dk1"/>
              </a:solidFill>
              <a:highlight>
                <a:srgbClr val="FF0000"/>
              </a:highlight>
            </a:endParaRPr>
          </a:p>
        </p:txBody>
      </p:sp>
      <p:sp>
        <p:nvSpPr>
          <p:cNvPr id="2" name="TextBox 1"/>
          <p:cNvSpPr txBox="1"/>
          <p:nvPr/>
        </p:nvSpPr>
        <p:spPr>
          <a:xfrm>
            <a:off x="4841967" y="61295"/>
            <a:ext cx="4302034" cy="1384995"/>
          </a:xfrm>
          <a:prstGeom prst="rect">
            <a:avLst/>
          </a:prstGeom>
          <a:noFill/>
        </p:spPr>
        <p:txBody>
          <a:bodyPr wrap="square" rtlCol="0">
            <a:spAutoFit/>
          </a:bodyPr>
          <a:lstStyle/>
          <a:p>
            <a:pPr algn="ctr"/>
            <a:r>
              <a:rPr lang="es-US" sz="2800" b="1" u="sng" dirty="0">
                <a:solidFill>
                  <a:srgbClr val="FF0000"/>
                </a:solidFill>
              </a:rPr>
              <a:t>¿Por que medir el comportamiento del estudiante?</a:t>
            </a:r>
          </a:p>
        </p:txBody>
      </p:sp>
      <p:sp>
        <p:nvSpPr>
          <p:cNvPr id="4" name="TextBox 3"/>
          <p:cNvSpPr txBox="1"/>
          <p:nvPr/>
        </p:nvSpPr>
        <p:spPr>
          <a:xfrm>
            <a:off x="5695406" y="1645920"/>
            <a:ext cx="2955069" cy="4031873"/>
          </a:xfrm>
          <a:prstGeom prst="rect">
            <a:avLst/>
          </a:prstGeom>
          <a:noFill/>
        </p:spPr>
        <p:txBody>
          <a:bodyPr wrap="square" rtlCol="0">
            <a:spAutoFit/>
          </a:bodyPr>
          <a:lstStyle/>
          <a:p>
            <a:pPr marL="285750" indent="-285750">
              <a:buFont typeface="Arial" panose="020B0604020202020204" pitchFamily="34" charset="0"/>
              <a:buChar char="•"/>
            </a:pPr>
            <a:r>
              <a:rPr lang="es-US" sz="1600" dirty="0"/>
              <a:t>Para documentar lo que ha ocurrido</a:t>
            </a:r>
          </a:p>
          <a:p>
            <a:pPr marL="285750" indent="-285750">
              <a:buFont typeface="Arial" panose="020B0604020202020204" pitchFamily="34" charset="0"/>
              <a:buChar char="•"/>
            </a:pPr>
            <a:r>
              <a:rPr lang="es-US" sz="1600" dirty="0"/>
              <a:t>Identificar las variables responsables de la ocurrencia</a:t>
            </a:r>
          </a:p>
          <a:p>
            <a:pPr marL="285750" indent="-285750">
              <a:buFont typeface="Arial" panose="020B0604020202020204" pitchFamily="34" charset="0"/>
              <a:buChar char="•"/>
            </a:pPr>
            <a:r>
              <a:rPr lang="es-US" sz="1600" dirty="0"/>
              <a:t>Comprender cuando y porque se esta produciendo o no el aprendizaje</a:t>
            </a:r>
          </a:p>
          <a:p>
            <a:pPr marL="285750" indent="-285750">
              <a:buFont typeface="Arial" panose="020B0604020202020204" pitchFamily="34" charset="0"/>
              <a:buChar char="•"/>
            </a:pPr>
            <a:r>
              <a:rPr lang="es-US" sz="1600" dirty="0"/>
              <a:t>Ser responsable</a:t>
            </a:r>
          </a:p>
          <a:p>
            <a:pPr marL="285750" indent="-285750">
              <a:buFont typeface="Arial" panose="020B0604020202020204" pitchFamily="34" charset="0"/>
              <a:buChar char="•"/>
            </a:pPr>
            <a:r>
              <a:rPr lang="es-US" sz="1600" dirty="0"/>
              <a:t>Comprender los hallazgos e implicaciones de la investigación publicada y determinar su relevancia para sus practicas docentes</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chor="ctr"/>
          <a:lstStyle/>
          <a:p>
            <a:r>
              <a:rPr lang="en-US" b="1" dirty="0">
                <a:latin typeface="Comic Sans MS" panose="030F0902030302020204" pitchFamily="66" charset="0"/>
              </a:rPr>
              <a:t>How to Ask Questions/</a:t>
            </a:r>
            <a:br>
              <a:rPr lang="en-US" dirty="0"/>
            </a:br>
            <a:r>
              <a:rPr lang="en-US" dirty="0" err="1"/>
              <a:t>Cómo</a:t>
            </a:r>
            <a:r>
              <a:rPr lang="en-US" dirty="0"/>
              <a:t> </a:t>
            </a:r>
            <a:r>
              <a:rPr lang="en-US" dirty="0" err="1"/>
              <a:t>hacer</a:t>
            </a:r>
            <a:r>
              <a:rPr lang="en-US" dirty="0"/>
              <a:t> </a:t>
            </a:r>
            <a:r>
              <a:rPr lang="en-US" dirty="0" err="1"/>
              <a:t>preguntas</a:t>
            </a:r>
            <a:r>
              <a:rPr lang="en-US" b="1" dirty="0">
                <a:latin typeface="Comic Sans MS" panose="030F0902030302020204" pitchFamily="66" charset="0"/>
              </a:rPr>
              <a:t>:</a:t>
            </a:r>
          </a:p>
        </p:txBody>
      </p:sp>
      <p:sp>
        <p:nvSpPr>
          <p:cNvPr id="3" name="Content Placeholder 2"/>
          <p:cNvSpPr>
            <a:spLocks noGrp="1"/>
          </p:cNvSpPr>
          <p:nvPr>
            <p:ph idx="1"/>
          </p:nvPr>
        </p:nvSpPr>
        <p:spPr>
          <a:xfrm>
            <a:off x="605287" y="1954260"/>
            <a:ext cx="8229600" cy="4572000"/>
          </a:xfrm>
        </p:spPr>
        <p:txBody>
          <a:bodyPr/>
          <a:lstStyle/>
          <a:p>
            <a:r>
              <a:rPr lang="en-US" sz="2400" b="1" dirty="0">
                <a:solidFill>
                  <a:srgbClr val="FF0000"/>
                </a:solidFill>
                <a:latin typeface="Comic Sans MS" panose="030F0902030302020204" pitchFamily="66" charset="0"/>
              </a:rPr>
              <a:t>Type</a:t>
            </a:r>
            <a:r>
              <a:rPr lang="en-US" sz="2400" dirty="0">
                <a:solidFill>
                  <a:srgbClr val="FF0000"/>
                </a:solidFill>
                <a:latin typeface="Comic Sans MS" panose="030F0902030302020204" pitchFamily="66" charset="0"/>
              </a:rPr>
              <a:t> </a:t>
            </a:r>
            <a:r>
              <a:rPr lang="en-US" sz="2400" dirty="0">
                <a:latin typeface="Comic Sans MS" panose="030F0902030302020204" pitchFamily="66" charset="0"/>
              </a:rPr>
              <a:t>your questions into the </a:t>
            </a:r>
            <a:r>
              <a:rPr lang="en-US" sz="2400" b="1" dirty="0">
                <a:solidFill>
                  <a:srgbClr val="FF0000"/>
                </a:solidFill>
                <a:latin typeface="Comic Sans MS" panose="030F0902030302020204" pitchFamily="66" charset="0"/>
              </a:rPr>
              <a:t>Q&amp;A</a:t>
            </a:r>
            <a:r>
              <a:rPr lang="en-US" sz="2400" dirty="0">
                <a:latin typeface="Comic Sans MS" panose="030F0902030302020204" pitchFamily="66" charset="0"/>
              </a:rPr>
              <a:t> box on your control panel anytime during this presentation.</a:t>
            </a:r>
          </a:p>
          <a:p>
            <a:r>
              <a:rPr lang="es-ES" sz="2400" b="1" dirty="0">
                <a:solidFill>
                  <a:srgbClr val="FF0000"/>
                </a:solidFill>
              </a:rPr>
              <a:t>Escriba</a:t>
            </a:r>
            <a:r>
              <a:rPr lang="es-ES" sz="2400" dirty="0"/>
              <a:t> sus preguntas en el cuadro de preguntas y respuestas en su panel de control en cualquier momento durante esta presentación.</a:t>
            </a:r>
            <a:endParaRPr lang="en-US" sz="2400" dirty="0"/>
          </a:p>
          <a:p>
            <a:endParaRPr lang="en-US" sz="2400" dirty="0">
              <a:latin typeface="Comic Sans MS" panose="030F0902030302020204" pitchFamily="66" charset="0"/>
            </a:endParaRPr>
          </a:p>
          <a:p>
            <a:pPr marL="114300" indent="0">
              <a:buNone/>
            </a:pPr>
            <a:endParaRPr lang="en-US" sz="2400" dirty="0">
              <a:latin typeface="Comic Sans MS" panose="030F0902030302020204" pitchFamily="66" charset="0"/>
            </a:endParaRPr>
          </a:p>
          <a:p>
            <a:endParaRPr lang="en-US" sz="2400" dirty="0">
              <a:latin typeface="Comic Sans MS" panose="030F0902030302020204" pitchFamily="66" charset="0"/>
            </a:endParaRPr>
          </a:p>
          <a:p>
            <a:pPr marL="0" indent="0">
              <a:buNone/>
            </a:pPr>
            <a:endParaRPr lang="en-US" dirty="0">
              <a:latin typeface="Comic Sans MS" panose="030F0902030302020204" pitchFamily="66" charset="0"/>
            </a:endParaRPr>
          </a:p>
        </p:txBody>
      </p:sp>
      <p:pic>
        <p:nvPicPr>
          <p:cNvPr id="5" name="Picture 4">
            <a:extLst>
              <a:ext uri="{FF2B5EF4-FFF2-40B4-BE49-F238E27FC236}">
                <a16:creationId xmlns:a16="http://schemas.microsoft.com/office/drawing/2014/main" id="{7B106CFC-C958-B447-A1DF-D5C7E60FD11E}"/>
              </a:ext>
            </a:extLst>
          </p:cNvPr>
          <p:cNvPicPr>
            <a:picLocks noChangeAspect="1"/>
          </p:cNvPicPr>
          <p:nvPr/>
        </p:nvPicPr>
        <p:blipFill>
          <a:blip r:embed="rId3"/>
          <a:stretch>
            <a:fillRect/>
          </a:stretch>
        </p:blipFill>
        <p:spPr>
          <a:xfrm>
            <a:off x="457200" y="4361800"/>
            <a:ext cx="8128000" cy="5461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3A745C9-347C-EE4E-A06E-9ABDE80C6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046830"/>
            <a:ext cx="3581400" cy="952500"/>
          </a:xfrm>
          <a:prstGeom prst="rect">
            <a:avLst/>
          </a:prstGeom>
        </p:spPr>
      </p:pic>
      <p:cxnSp>
        <p:nvCxnSpPr>
          <p:cNvPr id="7" name="Straight Arrow Connector 6">
            <a:extLst>
              <a:ext uri="{FF2B5EF4-FFF2-40B4-BE49-F238E27FC236}">
                <a16:creationId xmlns:a16="http://schemas.microsoft.com/office/drawing/2014/main" id="{A2295FA6-D9B7-9647-A037-5B553EAB5CBC}"/>
              </a:ext>
            </a:extLst>
          </p:cNvPr>
          <p:cNvCxnSpPr>
            <a:cxnSpLocks/>
          </p:cNvCxnSpPr>
          <p:nvPr/>
        </p:nvCxnSpPr>
        <p:spPr>
          <a:xfrm flipH="1">
            <a:off x="5469147" y="3891660"/>
            <a:ext cx="17253" cy="47014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353FEC-03FA-F443-94D9-77DB149E4BAB}"/>
              </a:ext>
            </a:extLst>
          </p:cNvPr>
          <p:cNvCxnSpPr>
            <a:cxnSpLocks/>
          </p:cNvCxnSpPr>
          <p:nvPr/>
        </p:nvCxnSpPr>
        <p:spPr>
          <a:xfrm flipH="1">
            <a:off x="6287827" y="5257800"/>
            <a:ext cx="857249"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6"/>
          <p:cNvSpPr>
            <a:spLocks noChangeArrowheads="1"/>
          </p:cNvSpPr>
          <p:nvPr/>
        </p:nvSpPr>
        <p:spPr bwMode="auto">
          <a:xfrm>
            <a:off x="152400" y="315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222222"/>
                </a:solidFill>
                <a:effectLst/>
                <a:latin typeface="Roboto" panose="02000000000000000000" pitchFamily="2" charset="0"/>
              </a:rPr>
            </a:br>
            <a:endParaRPr kumimoji="0" lang="en-US"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720886425"/>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493776" y="156754"/>
            <a:ext cx="3223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Arial"/>
              <a:buNone/>
            </a:pPr>
            <a:r>
              <a:rPr lang="en-US" sz="2500" b="1" i="0" u="sng" dirty="0">
                <a:solidFill>
                  <a:srgbClr val="FF0000"/>
                </a:solidFill>
                <a:sym typeface="Arial"/>
              </a:rPr>
              <a:t>Factors Related to Meaningful Assessment</a:t>
            </a:r>
            <a:endParaRPr sz="2900" dirty="0">
              <a:solidFill>
                <a:srgbClr val="FF0000"/>
              </a:solidFill>
            </a:endParaRPr>
          </a:p>
        </p:txBody>
      </p:sp>
      <p:sp>
        <p:nvSpPr>
          <p:cNvPr id="338" name="Google Shape;338;p41"/>
          <p:cNvSpPr txBox="1">
            <a:spLocks noGrp="1"/>
          </p:cNvSpPr>
          <p:nvPr>
            <p:ph type="body" idx="1"/>
          </p:nvPr>
        </p:nvSpPr>
        <p:spPr>
          <a:xfrm>
            <a:off x="109100" y="1828800"/>
            <a:ext cx="3137400" cy="5029200"/>
          </a:xfrm>
          <a:prstGeom prst="rect">
            <a:avLst/>
          </a:prstGeom>
          <a:noFill/>
          <a:ln>
            <a:noFill/>
          </a:ln>
        </p:spPr>
        <p:txBody>
          <a:bodyPr spcFirstLastPara="1" wrap="square" lIns="91425" tIns="45700" rIns="91425" bIns="45700" anchor="t" anchorCtr="0">
            <a:noAutofit/>
          </a:bodyPr>
          <a:lstStyle/>
          <a:p>
            <a:pPr marL="342900" marR="0" lvl="0" indent="-311150" algn="l" rtl="0">
              <a:lnSpc>
                <a:spcPct val="90000"/>
              </a:lnSpc>
              <a:spcBef>
                <a:spcPts val="0"/>
              </a:spcBef>
              <a:spcAft>
                <a:spcPts val="0"/>
              </a:spcAft>
              <a:buClr>
                <a:schemeClr val="dk1"/>
              </a:buClr>
              <a:buSzPts val="1700"/>
              <a:buFont typeface="Arial"/>
              <a:buChar char="•"/>
            </a:pPr>
            <a:r>
              <a:rPr lang="en-US" sz="1700" b="0" i="0" u="none" dirty="0">
                <a:solidFill>
                  <a:schemeClr val="dk1"/>
                </a:solidFill>
                <a:latin typeface="Arial"/>
                <a:ea typeface="Arial"/>
                <a:cs typeface="Arial"/>
                <a:sym typeface="Arial"/>
              </a:rPr>
              <a:t>Assessment is a process</a:t>
            </a:r>
            <a:endParaRPr sz="1700" dirty="0"/>
          </a:p>
          <a:p>
            <a:pPr marL="342900" marR="0" lvl="0" indent="-311150" algn="l" rtl="0">
              <a:lnSpc>
                <a:spcPct val="90000"/>
              </a:lnSpc>
              <a:spcBef>
                <a:spcPts val="440"/>
              </a:spcBef>
              <a:spcAft>
                <a:spcPts val="0"/>
              </a:spcAft>
              <a:buClr>
                <a:schemeClr val="dk1"/>
              </a:buClr>
              <a:buSzPts val="1700"/>
              <a:buFont typeface="Arial"/>
              <a:buChar char="•"/>
            </a:pPr>
            <a:r>
              <a:rPr lang="en-US" sz="1700" b="0" i="0" u="none" dirty="0">
                <a:solidFill>
                  <a:schemeClr val="dk1"/>
                </a:solidFill>
                <a:latin typeface="Arial"/>
                <a:ea typeface="Arial"/>
                <a:cs typeface="Arial"/>
                <a:sym typeface="Arial"/>
              </a:rPr>
              <a:t>Assessment must use adequate instruments and procedures</a:t>
            </a:r>
            <a:endParaRPr sz="1700" dirty="0"/>
          </a:p>
          <a:p>
            <a:pPr marL="1143000" marR="0" lvl="2" indent="-196850" algn="l" rtl="0">
              <a:lnSpc>
                <a:spcPct val="90000"/>
              </a:lnSpc>
              <a:spcBef>
                <a:spcPts val="440"/>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Test validity</a:t>
            </a:r>
            <a:endParaRPr sz="1700" dirty="0"/>
          </a:p>
          <a:p>
            <a:pPr marL="1143000" marR="0" lvl="2" indent="-196850" algn="l" rtl="0">
              <a:lnSpc>
                <a:spcPct val="90000"/>
              </a:lnSpc>
              <a:spcBef>
                <a:spcPts val="440"/>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Test reliability</a:t>
            </a:r>
            <a:endParaRPr sz="1700" dirty="0"/>
          </a:p>
          <a:p>
            <a:pPr marL="342900" marR="0" lvl="0" indent="-311150" algn="l" rtl="0">
              <a:lnSpc>
                <a:spcPct val="90000"/>
              </a:lnSpc>
              <a:spcBef>
                <a:spcPts val="440"/>
              </a:spcBef>
              <a:spcAft>
                <a:spcPts val="0"/>
              </a:spcAft>
              <a:buClr>
                <a:schemeClr val="dk1"/>
              </a:buClr>
              <a:buSzPts val="1700"/>
              <a:buFont typeface="Arial"/>
              <a:buChar char="•"/>
            </a:pPr>
            <a:r>
              <a:rPr lang="en-US" sz="1700" b="0" i="0" u="none" dirty="0">
                <a:solidFill>
                  <a:schemeClr val="dk1"/>
                </a:solidFill>
                <a:latin typeface="Arial"/>
                <a:ea typeface="Arial"/>
                <a:cs typeface="Arial"/>
                <a:sym typeface="Arial"/>
              </a:rPr>
              <a:t>Changes in assessment reflect the field’s changing beliefs and views</a:t>
            </a:r>
            <a:endParaRPr sz="1700" dirty="0"/>
          </a:p>
          <a:p>
            <a:pPr marL="742950" marR="0" lvl="1" indent="-228600" algn="l" rtl="0">
              <a:lnSpc>
                <a:spcPct val="90000"/>
              </a:lnSpc>
              <a:spcBef>
                <a:spcPts val="520"/>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Changes in definitions of Intellectual Disability and severe disabilities across time</a:t>
            </a:r>
            <a:endParaRPr sz="1700" dirty="0"/>
          </a:p>
          <a:p>
            <a:pPr marL="1143000" marR="0" lvl="2" indent="-196850" algn="l" rtl="0">
              <a:lnSpc>
                <a:spcPct val="90000"/>
              </a:lnSpc>
              <a:spcBef>
                <a:spcPts val="440"/>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AAMR/AIDD</a:t>
            </a:r>
            <a:endParaRPr sz="1700" dirty="0"/>
          </a:p>
          <a:p>
            <a:pPr marL="1143000" marR="0" lvl="2" indent="-196850" algn="l" rtl="0">
              <a:lnSpc>
                <a:spcPct val="90000"/>
              </a:lnSpc>
              <a:spcBef>
                <a:spcPts val="440"/>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TASH</a:t>
            </a:r>
            <a:endParaRPr sz="1700" dirty="0"/>
          </a:p>
          <a:p>
            <a:pPr marL="1143000" marR="0" lvl="2" indent="-88900" algn="l" rtl="0">
              <a:lnSpc>
                <a:spcPct val="90000"/>
              </a:lnSpc>
              <a:spcBef>
                <a:spcPts val="440"/>
              </a:spcBef>
              <a:spcAft>
                <a:spcPts val="0"/>
              </a:spcAft>
              <a:buClr>
                <a:schemeClr val="dk1"/>
              </a:buClr>
              <a:buSzPts val="2200"/>
              <a:buFont typeface="Arial"/>
              <a:buNone/>
            </a:pPr>
            <a:endParaRPr sz="2200" b="0" i="0" u="none" strike="noStrike" cap="none" dirty="0">
              <a:solidFill>
                <a:schemeClr val="dk1"/>
              </a:solidFill>
              <a:latin typeface="Arial"/>
              <a:ea typeface="Arial"/>
              <a:cs typeface="Arial"/>
              <a:sym typeface="Arial"/>
            </a:endParaRPr>
          </a:p>
          <a:p>
            <a:pPr marL="342900" marR="0" lvl="0" indent="-203200" algn="l" rtl="0">
              <a:spcBef>
                <a:spcPts val="440"/>
              </a:spcBef>
              <a:spcAft>
                <a:spcPts val="0"/>
              </a:spcAft>
              <a:buClr>
                <a:schemeClr val="dk1"/>
              </a:buClr>
              <a:buSzPts val="2200"/>
              <a:buFont typeface="Arial"/>
              <a:buNone/>
            </a:pPr>
            <a:endParaRPr sz="2200" b="0" i="0" u="none" strike="noStrike" cap="none" dirty="0">
              <a:solidFill>
                <a:schemeClr val="dk1"/>
              </a:solidFill>
              <a:latin typeface="Arial"/>
              <a:ea typeface="Arial"/>
              <a:cs typeface="Arial"/>
              <a:sym typeface="Arial"/>
            </a:endParaRPr>
          </a:p>
        </p:txBody>
      </p:sp>
      <p:sp>
        <p:nvSpPr>
          <p:cNvPr id="2" name="TextBox 1"/>
          <p:cNvSpPr txBox="1"/>
          <p:nvPr/>
        </p:nvSpPr>
        <p:spPr>
          <a:xfrm>
            <a:off x="4412512" y="191758"/>
            <a:ext cx="4305830" cy="1246495"/>
          </a:xfrm>
          <a:prstGeom prst="rect">
            <a:avLst/>
          </a:prstGeom>
          <a:noFill/>
        </p:spPr>
        <p:txBody>
          <a:bodyPr wrap="square" rtlCol="0">
            <a:spAutoFit/>
          </a:bodyPr>
          <a:lstStyle/>
          <a:p>
            <a:pPr algn="ctr"/>
            <a:r>
              <a:rPr lang="es-US" sz="2500" b="1" u="sng" dirty="0">
                <a:solidFill>
                  <a:srgbClr val="FF0000"/>
                </a:solidFill>
              </a:rPr>
              <a:t>Factores Relacionados con Evaluaciones Significativas</a:t>
            </a:r>
          </a:p>
        </p:txBody>
      </p:sp>
      <p:sp>
        <p:nvSpPr>
          <p:cNvPr id="3" name="TextBox 2"/>
          <p:cNvSpPr txBox="1"/>
          <p:nvPr/>
        </p:nvSpPr>
        <p:spPr>
          <a:xfrm>
            <a:off x="4805916" y="1611086"/>
            <a:ext cx="4263655" cy="4247317"/>
          </a:xfrm>
          <a:prstGeom prst="rect">
            <a:avLst/>
          </a:prstGeom>
          <a:noFill/>
        </p:spPr>
        <p:txBody>
          <a:bodyPr wrap="square" rtlCol="0">
            <a:spAutoFit/>
          </a:bodyPr>
          <a:lstStyle/>
          <a:p>
            <a:pPr marL="285750" indent="-285750">
              <a:buFont typeface="Arial" panose="020B0604020202020204" pitchFamily="34" charset="0"/>
              <a:buChar char="•"/>
            </a:pPr>
            <a:r>
              <a:rPr lang="es-US" sz="1600" dirty="0"/>
              <a:t>La evaluación es un proceso</a:t>
            </a:r>
          </a:p>
          <a:p>
            <a:pPr marL="285750" indent="-285750">
              <a:buFont typeface="Arial" panose="020B0604020202020204" pitchFamily="34" charset="0"/>
              <a:buChar char="•"/>
            </a:pPr>
            <a:r>
              <a:rPr lang="es-US" sz="1600" dirty="0"/>
              <a:t>La evaluación debe utilizar instrumentos y procedimientos adecuados</a:t>
            </a:r>
          </a:p>
          <a:p>
            <a:r>
              <a:rPr lang="es-US" sz="1600" dirty="0"/>
              <a:t>	-Validez de la prueba</a:t>
            </a:r>
          </a:p>
          <a:p>
            <a:r>
              <a:rPr lang="es-US" sz="1600" dirty="0"/>
              <a:t>	-Prueba de la confiabilidad</a:t>
            </a:r>
          </a:p>
          <a:p>
            <a:endParaRPr lang="es-US" sz="1600" dirty="0"/>
          </a:p>
          <a:p>
            <a:pPr marL="285750" indent="-285750">
              <a:buFont typeface="Arial" panose="020B0604020202020204" pitchFamily="34" charset="0"/>
              <a:buChar char="•"/>
            </a:pPr>
            <a:r>
              <a:rPr lang="es-US" sz="1600" dirty="0"/>
              <a:t>Los cambios en la evaluación reflejan las creencias y puntos de vista relacionados con la evaluación reflejan las creencias y puntos de vistas</a:t>
            </a:r>
          </a:p>
          <a:p>
            <a:r>
              <a:rPr lang="es-US" sz="1600" dirty="0"/>
              <a:t>	-Cambios en las definiciones de 	 retraso intelectual discapacidades 	 severas a lo largo del tiempo</a:t>
            </a:r>
          </a:p>
          <a:p>
            <a:endParaRPr lang="es-US" sz="1600" dirty="0"/>
          </a:p>
          <a:p>
            <a:pPr marL="285750" indent="-285750">
              <a:buFont typeface="Arial" panose="020B0604020202020204" pitchFamily="34" charset="0"/>
              <a:buChar char="•"/>
            </a:pPr>
            <a:r>
              <a:rPr lang="es-US" sz="1600" dirty="0"/>
              <a:t>AAMR/AIDD</a:t>
            </a:r>
          </a:p>
          <a:p>
            <a:pPr marL="285750" indent="-285750">
              <a:buFont typeface="Arial" panose="020B0604020202020204" pitchFamily="34" charset="0"/>
              <a:buChar char="•"/>
            </a:pPr>
            <a:r>
              <a:rPr lang="es-US" sz="1600" dirty="0"/>
              <a:t>TASH</a:t>
            </a:r>
          </a:p>
          <a:p>
            <a:pPr marL="285750" indent="-285750">
              <a:buFont typeface="Arial" panose="020B0604020202020204" pitchFamily="34" charset="0"/>
              <a:buChar char="•"/>
            </a:pPr>
            <a:endParaRPr lang="en-US" dirty="0"/>
          </a:p>
        </p:txBody>
      </p:sp>
    </p:spTree>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2"/>
          <p:cNvSpPr txBox="1">
            <a:spLocks noGrp="1"/>
          </p:cNvSpPr>
          <p:nvPr>
            <p:ph type="title"/>
          </p:nvPr>
        </p:nvSpPr>
        <p:spPr>
          <a:xfrm>
            <a:off x="-115125" y="-100350"/>
            <a:ext cx="4848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2700" b="1" i="0" u="sng" dirty="0">
                <a:solidFill>
                  <a:srgbClr val="FF0000"/>
                </a:solidFill>
                <a:sym typeface="Arial"/>
              </a:rPr>
              <a:t>Purposes of Assessment </a:t>
            </a:r>
            <a:endParaRPr sz="2700" dirty="0">
              <a:solidFill>
                <a:srgbClr val="FF0000"/>
              </a:solidFill>
            </a:endParaRPr>
          </a:p>
        </p:txBody>
      </p:sp>
      <p:sp>
        <p:nvSpPr>
          <p:cNvPr id="345" name="Google Shape;345;p42"/>
          <p:cNvSpPr txBox="1">
            <a:spLocks noGrp="1"/>
          </p:cNvSpPr>
          <p:nvPr>
            <p:ph type="body" idx="1"/>
          </p:nvPr>
        </p:nvSpPr>
        <p:spPr>
          <a:xfrm>
            <a:off x="-46375" y="776200"/>
            <a:ext cx="5148000" cy="2440500"/>
          </a:xfrm>
          <a:prstGeom prst="rect">
            <a:avLst/>
          </a:prstGeom>
          <a:noFill/>
          <a:ln>
            <a:noFill/>
          </a:ln>
        </p:spPr>
        <p:txBody>
          <a:bodyPr spcFirstLastPara="1" wrap="square" lIns="91425" tIns="45700" rIns="91425" bIns="45700" anchor="t" anchorCtr="0">
            <a:noAutofit/>
          </a:bodyPr>
          <a:lstStyle/>
          <a:p>
            <a:pPr marL="342900" marR="0" lvl="0" indent="-279400" algn="l" rtl="0">
              <a:lnSpc>
                <a:spcPct val="100000"/>
              </a:lnSpc>
              <a:spcBef>
                <a:spcPts val="0"/>
              </a:spcBef>
              <a:spcAft>
                <a:spcPts val="0"/>
              </a:spcAft>
              <a:buClr>
                <a:schemeClr val="dk1"/>
              </a:buClr>
              <a:buSzPts val="2200"/>
              <a:buFont typeface="Arial"/>
              <a:buChar char="•"/>
            </a:pPr>
            <a:r>
              <a:rPr lang="en-US" sz="2200" b="0" i="0" u="none" dirty="0">
                <a:solidFill>
                  <a:schemeClr val="dk1"/>
                </a:solidFill>
                <a:latin typeface="Arial"/>
                <a:ea typeface="Arial"/>
                <a:cs typeface="Arial"/>
                <a:sym typeface="Arial"/>
              </a:rPr>
              <a:t>Screening</a:t>
            </a:r>
            <a:endParaRPr sz="2200" dirty="0"/>
          </a:p>
          <a:p>
            <a:pPr marL="342900" marR="0" lvl="0" indent="-279400" algn="l" rtl="0">
              <a:lnSpc>
                <a:spcPct val="100000"/>
              </a:lnSpc>
              <a:spcBef>
                <a:spcPts val="640"/>
              </a:spcBef>
              <a:spcAft>
                <a:spcPts val="0"/>
              </a:spcAft>
              <a:buClr>
                <a:schemeClr val="dk1"/>
              </a:buClr>
              <a:buSzPts val="2200"/>
              <a:buFont typeface="Arial"/>
              <a:buChar char="•"/>
            </a:pPr>
            <a:r>
              <a:rPr lang="en-US" sz="2200" b="0" i="0" u="none" dirty="0">
                <a:solidFill>
                  <a:schemeClr val="dk1"/>
                </a:solidFill>
                <a:latin typeface="Arial"/>
                <a:ea typeface="Arial"/>
                <a:cs typeface="Arial"/>
                <a:sym typeface="Arial"/>
              </a:rPr>
              <a:t>Diagnosis and eligibility</a:t>
            </a:r>
            <a:endParaRPr sz="2200" dirty="0"/>
          </a:p>
          <a:p>
            <a:pPr marL="342900" marR="0" lvl="0" indent="-279400" algn="l" rtl="0">
              <a:lnSpc>
                <a:spcPct val="100000"/>
              </a:lnSpc>
              <a:spcBef>
                <a:spcPts val="640"/>
              </a:spcBef>
              <a:spcAft>
                <a:spcPts val="0"/>
              </a:spcAft>
              <a:buClr>
                <a:schemeClr val="dk1"/>
              </a:buClr>
              <a:buSzPts val="2200"/>
              <a:buFont typeface="Arial"/>
              <a:buChar char="•"/>
            </a:pPr>
            <a:r>
              <a:rPr lang="en-US" sz="2200" b="0" i="0" u="none" dirty="0">
                <a:solidFill>
                  <a:schemeClr val="dk1"/>
                </a:solidFill>
                <a:latin typeface="Arial"/>
                <a:ea typeface="Arial"/>
                <a:cs typeface="Arial"/>
                <a:sym typeface="Arial"/>
              </a:rPr>
              <a:t>Curriculum and Program Development</a:t>
            </a:r>
            <a:endParaRPr sz="2200" dirty="0"/>
          </a:p>
          <a:p>
            <a:pPr marL="342900" marR="0" lvl="0" indent="-279400" algn="l" rtl="0">
              <a:lnSpc>
                <a:spcPct val="100000"/>
              </a:lnSpc>
              <a:spcBef>
                <a:spcPts val="640"/>
              </a:spcBef>
              <a:spcAft>
                <a:spcPts val="0"/>
              </a:spcAft>
              <a:buClr>
                <a:schemeClr val="dk1"/>
              </a:buClr>
              <a:buSzPts val="2200"/>
              <a:buFont typeface="Arial"/>
              <a:buChar char="•"/>
            </a:pPr>
            <a:r>
              <a:rPr lang="en-US" sz="2200" b="0" i="0" u="none" dirty="0">
                <a:solidFill>
                  <a:schemeClr val="dk1"/>
                </a:solidFill>
                <a:latin typeface="Arial"/>
                <a:ea typeface="Arial"/>
                <a:cs typeface="Arial"/>
                <a:sym typeface="Arial"/>
              </a:rPr>
              <a:t>Evaluation of instructional effectiveness</a:t>
            </a:r>
            <a:endParaRPr sz="2200" dirty="0"/>
          </a:p>
          <a:p>
            <a:pPr marL="342900" marR="0" lvl="0" indent="-139700" algn="l" rtl="0">
              <a:spcBef>
                <a:spcPts val="640"/>
              </a:spcBef>
              <a:spcAft>
                <a:spcPts val="0"/>
              </a:spcAft>
              <a:buClr>
                <a:schemeClr val="dk1"/>
              </a:buClr>
              <a:buSzPts val="3200"/>
              <a:buFont typeface="Arial"/>
              <a:buNone/>
            </a:pPr>
            <a:endParaRPr sz="2800" b="0" i="0" u="none" dirty="0">
              <a:solidFill>
                <a:schemeClr val="dk1"/>
              </a:solidFill>
              <a:latin typeface="Arial"/>
              <a:ea typeface="Arial"/>
              <a:cs typeface="Arial"/>
              <a:sym typeface="Arial"/>
            </a:endParaRPr>
          </a:p>
        </p:txBody>
      </p:sp>
      <p:pic>
        <p:nvPicPr>
          <p:cNvPr id="347" name="Google Shape;347;p42" descr="C:\Users\mary\AppData\Local\Microsoft\Windows\Temporary Internet Files\Content.IE5\HE8Z8YIS\slo_assessment__cycle_lg[1].png"/>
          <p:cNvPicPr preferRelativeResize="0"/>
          <p:nvPr/>
        </p:nvPicPr>
        <p:blipFill rotWithShape="1">
          <a:blip r:embed="rId3">
            <a:alphaModFix/>
          </a:blip>
          <a:srcRect/>
          <a:stretch/>
        </p:blipFill>
        <p:spPr>
          <a:xfrm>
            <a:off x="4119153" y="1212996"/>
            <a:ext cx="4911635" cy="4909129"/>
          </a:xfrm>
          <a:prstGeom prst="rect">
            <a:avLst/>
          </a:prstGeom>
          <a:noFill/>
          <a:ln>
            <a:noFill/>
          </a:ln>
        </p:spPr>
      </p:pic>
    </p:spTree>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48;p42"/>
          <p:cNvPicPr preferRelativeResize="0"/>
          <p:nvPr/>
        </p:nvPicPr>
        <p:blipFill>
          <a:blip r:embed="rId2">
            <a:alphaModFix/>
          </a:blip>
          <a:stretch>
            <a:fillRect/>
          </a:stretch>
        </p:blipFill>
        <p:spPr>
          <a:xfrm>
            <a:off x="1941121" y="1945826"/>
            <a:ext cx="5461165" cy="4237259"/>
          </a:xfrm>
          <a:prstGeom prst="rect">
            <a:avLst/>
          </a:prstGeom>
          <a:noFill/>
          <a:ln>
            <a:noFill/>
          </a:ln>
        </p:spPr>
      </p:pic>
      <p:sp>
        <p:nvSpPr>
          <p:cNvPr id="7" name="TextBox 6"/>
          <p:cNvSpPr txBox="1"/>
          <p:nvPr/>
        </p:nvSpPr>
        <p:spPr>
          <a:xfrm>
            <a:off x="452845" y="307483"/>
            <a:ext cx="4502332" cy="1323439"/>
          </a:xfrm>
          <a:prstGeom prst="rect">
            <a:avLst/>
          </a:prstGeom>
          <a:noFill/>
        </p:spPr>
        <p:txBody>
          <a:bodyPr wrap="square" rtlCol="0">
            <a:spAutoFit/>
          </a:bodyPr>
          <a:lstStyle/>
          <a:p>
            <a:r>
              <a:rPr lang="es-US" sz="2400" b="1" u="sng" dirty="0">
                <a:solidFill>
                  <a:srgbClr val="FF0000"/>
                </a:solidFill>
              </a:rPr>
              <a:t>Propósito de evaluaciones</a:t>
            </a:r>
          </a:p>
          <a:p>
            <a:pPr marL="285750" indent="-285750">
              <a:buFont typeface="Arial" panose="020B0604020202020204" pitchFamily="34" charset="0"/>
              <a:buChar char="•"/>
            </a:pPr>
            <a:r>
              <a:rPr lang="es-US" dirty="0"/>
              <a:t>Evaluar</a:t>
            </a:r>
          </a:p>
          <a:p>
            <a:pPr marL="285750" indent="-285750">
              <a:buFont typeface="Arial" panose="020B0604020202020204" pitchFamily="34" charset="0"/>
              <a:buChar char="•"/>
            </a:pPr>
            <a:r>
              <a:rPr lang="es-US" dirty="0"/>
              <a:t>Diagnostico y elegibilidad</a:t>
            </a:r>
          </a:p>
          <a:p>
            <a:pPr marL="285750" indent="-285750">
              <a:buFont typeface="Arial" panose="020B0604020202020204" pitchFamily="34" charset="0"/>
              <a:buChar char="•"/>
            </a:pPr>
            <a:r>
              <a:rPr lang="es-US" dirty="0"/>
              <a:t>Desarrollo de programas y planes de estudio</a:t>
            </a:r>
          </a:p>
          <a:p>
            <a:pPr marL="285750" indent="-285750">
              <a:buFont typeface="Arial" panose="020B0604020202020204" pitchFamily="34" charset="0"/>
              <a:buChar char="•"/>
            </a:pPr>
            <a:r>
              <a:rPr lang="es-US" dirty="0"/>
              <a:t>Evaluación de la eficacia de la instrucción</a:t>
            </a:r>
          </a:p>
        </p:txBody>
      </p:sp>
    </p:spTree>
    <p:extLst>
      <p:ext uri="{BB962C8B-B14F-4D97-AF65-F5344CB8AC3E}">
        <p14:creationId xmlns:p14="http://schemas.microsoft.com/office/powerpoint/2010/main" val="3855849097"/>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23575" y="47675"/>
            <a:ext cx="4114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2900" b="1" i="0" u="sng" dirty="0">
                <a:solidFill>
                  <a:srgbClr val="FF0000"/>
                </a:solidFill>
                <a:sym typeface="Arial"/>
              </a:rPr>
              <a:t>Methods of Assessment</a:t>
            </a:r>
            <a:endParaRPr sz="2900" dirty="0">
              <a:solidFill>
                <a:srgbClr val="FF0000"/>
              </a:solidFill>
            </a:endParaRPr>
          </a:p>
        </p:txBody>
      </p:sp>
      <p:sp>
        <p:nvSpPr>
          <p:cNvPr id="354" name="Google Shape;354;p43"/>
          <p:cNvSpPr txBox="1">
            <a:spLocks noGrp="1"/>
          </p:cNvSpPr>
          <p:nvPr>
            <p:ph type="body" idx="1"/>
          </p:nvPr>
        </p:nvSpPr>
        <p:spPr>
          <a:xfrm>
            <a:off x="0" y="1190675"/>
            <a:ext cx="3962400" cy="45720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80000"/>
              </a:lnSpc>
              <a:spcBef>
                <a:spcPts val="0"/>
              </a:spcBef>
              <a:spcAft>
                <a:spcPts val="0"/>
              </a:spcAft>
              <a:buClr>
                <a:schemeClr val="dk1"/>
              </a:buClr>
              <a:buSzPts val="2100"/>
              <a:buFont typeface="Arial"/>
              <a:buChar char="•"/>
            </a:pPr>
            <a:r>
              <a:rPr lang="en-US" sz="2100" b="0" i="0" u="none">
                <a:solidFill>
                  <a:schemeClr val="dk1"/>
                </a:solidFill>
                <a:latin typeface="Arial"/>
                <a:ea typeface="Arial"/>
                <a:cs typeface="Arial"/>
                <a:sym typeface="Arial"/>
              </a:rPr>
              <a:t>Direct testing (i.e., arranged opportunity to respond to specific stimuli)</a:t>
            </a:r>
            <a:endParaRPr sz="2800"/>
          </a:p>
          <a:p>
            <a:pPr marL="342900" marR="0" lvl="0" indent="-317500" algn="l" rtl="0">
              <a:lnSpc>
                <a:spcPct val="80000"/>
              </a:lnSpc>
              <a:spcBef>
                <a:spcPts val="500"/>
              </a:spcBef>
              <a:spcAft>
                <a:spcPts val="0"/>
              </a:spcAft>
              <a:buClr>
                <a:schemeClr val="dk1"/>
              </a:buClr>
              <a:buSzPts val="2100"/>
              <a:buFont typeface="Arial"/>
              <a:buChar char="•"/>
            </a:pPr>
            <a:r>
              <a:rPr lang="en-US" sz="2100" b="0" i="0" u="none">
                <a:solidFill>
                  <a:schemeClr val="dk1"/>
                </a:solidFill>
                <a:latin typeface="Arial"/>
                <a:ea typeface="Arial"/>
                <a:cs typeface="Arial"/>
                <a:sym typeface="Arial"/>
              </a:rPr>
              <a:t>Observation in natural environment (use natural conditions such as appropriate times, natural settings, typical distraction, typical materials)</a:t>
            </a:r>
            <a:endParaRPr sz="2800"/>
          </a:p>
          <a:p>
            <a:pPr marL="342900" marR="0" lvl="0" indent="-317500" algn="l" rtl="0">
              <a:lnSpc>
                <a:spcPct val="80000"/>
              </a:lnSpc>
              <a:spcBef>
                <a:spcPts val="500"/>
              </a:spcBef>
              <a:spcAft>
                <a:spcPts val="0"/>
              </a:spcAft>
              <a:buClr>
                <a:schemeClr val="dk1"/>
              </a:buClr>
              <a:buSzPts val="2100"/>
              <a:buFont typeface="Arial"/>
              <a:buChar char="•"/>
            </a:pPr>
            <a:r>
              <a:rPr lang="en-US" sz="2100" b="0" i="0" u="none">
                <a:solidFill>
                  <a:schemeClr val="dk1"/>
                </a:solidFill>
                <a:latin typeface="Arial"/>
                <a:ea typeface="Arial"/>
                <a:cs typeface="Arial"/>
                <a:sym typeface="Arial"/>
              </a:rPr>
              <a:t>Interviews (e.g., teachers, family, staff, friends)</a:t>
            </a:r>
            <a:endParaRPr sz="2800"/>
          </a:p>
          <a:p>
            <a:pPr marL="342900" marR="0" lvl="0" indent="-184150" algn="l" rtl="0">
              <a:spcBef>
                <a:spcPts val="500"/>
              </a:spcBef>
              <a:spcAft>
                <a:spcPts val="0"/>
              </a:spcAft>
              <a:buClr>
                <a:schemeClr val="dk1"/>
              </a:buClr>
              <a:buSzPts val="2500"/>
              <a:buFont typeface="Arial"/>
              <a:buNone/>
            </a:pPr>
            <a:endParaRPr sz="2500" b="0" i="0" u="none">
              <a:solidFill>
                <a:schemeClr val="dk1"/>
              </a:solidFill>
              <a:latin typeface="Arial"/>
              <a:ea typeface="Arial"/>
              <a:cs typeface="Arial"/>
              <a:sym typeface="Arial"/>
            </a:endParaRPr>
          </a:p>
        </p:txBody>
      </p:sp>
      <p:pic>
        <p:nvPicPr>
          <p:cNvPr id="356" name="Google Shape;356;p43" descr="C:\Users\mary\AppData\Local\Microsoft\Windows\Temporary Internet Files\Content.IE5\0ADVUUE3\assesment_wheel[1].gif"/>
          <p:cNvPicPr preferRelativeResize="0"/>
          <p:nvPr/>
        </p:nvPicPr>
        <p:blipFill rotWithShape="1">
          <a:blip r:embed="rId3">
            <a:alphaModFix/>
          </a:blip>
          <a:srcRect/>
          <a:stretch/>
        </p:blipFill>
        <p:spPr>
          <a:xfrm>
            <a:off x="4114800" y="1087148"/>
            <a:ext cx="4846320" cy="4921765"/>
          </a:xfrm>
          <a:prstGeom prst="rect">
            <a:avLst/>
          </a:prstGeom>
          <a:noFill/>
          <a:ln>
            <a:noFill/>
          </a:ln>
        </p:spPr>
      </p:pic>
    </p:spTree>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457200" y="274637"/>
            <a:ext cx="1780903" cy="36108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s-GT" sz="1800" dirty="0">
                <a:solidFill>
                  <a:schemeClr val="dk1"/>
                </a:solidFill>
              </a:rPr>
              <a:t>Estudiante</a:t>
            </a:r>
            <a:endParaRPr lang="es-GT" sz="1800" dirty="0"/>
          </a:p>
        </p:txBody>
      </p:sp>
      <p:sp>
        <p:nvSpPr>
          <p:cNvPr id="363" name="Google Shape;363;p44"/>
          <p:cNvSpPr txBox="1">
            <a:spLocks noGrp="1"/>
          </p:cNvSpPr>
          <p:nvPr>
            <p:ph type="body" idx="1"/>
          </p:nvPr>
        </p:nvSpPr>
        <p:spPr>
          <a:xfrm>
            <a:off x="230778" y="635726"/>
            <a:ext cx="3661953" cy="5988358"/>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s-GT" sz="1100" dirty="0">
                <a:solidFill>
                  <a:srgbClr val="FF0000"/>
                </a:solidFill>
                <a:highlight>
                  <a:srgbClr val="FFE599"/>
                </a:highlight>
              </a:rPr>
              <a:t>1</a:t>
            </a:r>
            <a:r>
              <a:rPr lang="es-GT" sz="1200" b="1" dirty="0">
                <a:solidFill>
                  <a:schemeClr val="tx1"/>
                </a:solidFill>
                <a:highlight>
                  <a:srgbClr val="FFE599"/>
                </a:highlight>
              </a:rPr>
              <a:t>. Desarrollando  conciencia de sí mismo.</a:t>
            </a:r>
          </a:p>
          <a:p>
            <a:pPr marL="0" lvl="0" indent="0" algn="l" rtl="0">
              <a:lnSpc>
                <a:spcPct val="115000"/>
              </a:lnSpc>
              <a:spcBef>
                <a:spcPts val="1200"/>
              </a:spcBef>
              <a:spcAft>
                <a:spcPts val="0"/>
              </a:spcAft>
              <a:buClr>
                <a:schemeClr val="dk1"/>
              </a:buClr>
              <a:buSzPts val="1100"/>
              <a:buFont typeface="Arial"/>
              <a:buNone/>
            </a:pPr>
            <a:r>
              <a:rPr lang="es-GT" sz="1200" b="1" dirty="0">
                <a:solidFill>
                  <a:schemeClr val="tx1"/>
                </a:solidFill>
                <a:highlight>
                  <a:srgbClr val="FFE599"/>
                </a:highlight>
              </a:rPr>
              <a:t>2. Tomando conciencia de las oportunidades</a:t>
            </a:r>
          </a:p>
          <a:p>
            <a:pPr marL="0" lvl="0" indent="0" algn="l" rtl="0">
              <a:lnSpc>
                <a:spcPct val="115000"/>
              </a:lnSpc>
              <a:spcBef>
                <a:spcPts val="1200"/>
              </a:spcBef>
              <a:spcAft>
                <a:spcPts val="0"/>
              </a:spcAft>
              <a:buClr>
                <a:schemeClr val="dk1"/>
              </a:buClr>
              <a:buSzPts val="1100"/>
              <a:buFont typeface="Arial"/>
              <a:buNone/>
            </a:pPr>
            <a:r>
              <a:rPr lang="es-GT" sz="1200" b="1" dirty="0">
                <a:solidFill>
                  <a:schemeClr val="tx1"/>
                </a:solidFill>
                <a:highlight>
                  <a:srgbClr val="FFE599"/>
                </a:highlight>
              </a:rPr>
              <a:t>3. Tomando decisiones y planear.</a:t>
            </a:r>
          </a:p>
          <a:p>
            <a:pPr marL="0" lvl="0" indent="0" algn="l" rtl="0">
              <a:lnSpc>
                <a:spcPct val="115000"/>
              </a:lnSpc>
              <a:spcBef>
                <a:spcPts val="1200"/>
              </a:spcBef>
              <a:spcAft>
                <a:spcPts val="0"/>
              </a:spcAft>
              <a:buClr>
                <a:schemeClr val="dk1"/>
              </a:buClr>
              <a:buSzPts val="1100"/>
              <a:buFont typeface="Arial"/>
              <a:buNone/>
            </a:pPr>
            <a:r>
              <a:rPr lang="es-GT" sz="1200" b="1" dirty="0">
                <a:solidFill>
                  <a:schemeClr val="tx1"/>
                </a:solidFill>
                <a:highlight>
                  <a:srgbClr val="FFE599"/>
                </a:highlight>
              </a:rPr>
              <a:t>2. Tomar acción.</a:t>
            </a:r>
          </a:p>
          <a:p>
            <a:pPr marL="0" lvl="0" indent="0" algn="l" rtl="0">
              <a:lnSpc>
                <a:spcPct val="115000"/>
              </a:lnSpc>
              <a:spcBef>
                <a:spcPts val="1200"/>
              </a:spcBef>
              <a:spcAft>
                <a:spcPts val="0"/>
              </a:spcAft>
              <a:buClr>
                <a:schemeClr val="dk1"/>
              </a:buClr>
              <a:buSzPts val="1100"/>
              <a:buFont typeface="Arial"/>
              <a:buNone/>
            </a:pPr>
            <a:r>
              <a:rPr lang="es-GT" sz="1200" b="1" dirty="0">
                <a:solidFill>
                  <a:schemeClr val="tx1"/>
                </a:solidFill>
                <a:highlight>
                  <a:srgbClr val="9FC5E8"/>
                </a:highlight>
              </a:rPr>
              <a:t>1.Autoconcepto- intereses personales y cualidades y fortalezas, interacción con otros cambios y crecimientos con conciencia cultural</a:t>
            </a:r>
          </a:p>
          <a:p>
            <a:pPr marL="0" lvl="0" indent="0" algn="l" rtl="0">
              <a:lnSpc>
                <a:spcPct val="115000"/>
              </a:lnSpc>
              <a:spcBef>
                <a:spcPts val="1200"/>
              </a:spcBef>
              <a:spcAft>
                <a:spcPts val="0"/>
              </a:spcAft>
              <a:buClr>
                <a:schemeClr val="dk1"/>
              </a:buClr>
              <a:buSzPts val="1100"/>
              <a:buFont typeface="Arial"/>
              <a:buNone/>
            </a:pPr>
            <a:r>
              <a:rPr lang="es-GT" sz="1200" b="1" dirty="0">
                <a:solidFill>
                  <a:schemeClr val="tx1"/>
                </a:solidFill>
                <a:highlight>
                  <a:srgbClr val="9FC5E8"/>
                </a:highlight>
              </a:rPr>
              <a:t>2.Los beneficios del logro educativo el aprendizaje a lo largo de toda la vida-mediante el uso de los derechos, roles y profesional y el trabajo. La sociedad y el mercado global colocan el cambiante mundo del trabajo.</a:t>
            </a:r>
          </a:p>
          <a:p>
            <a:pPr marL="0" lvl="0" indent="0" algn="l" rtl="0">
              <a:lnSpc>
                <a:spcPct val="115000"/>
              </a:lnSpc>
              <a:spcBef>
                <a:spcPts val="1200"/>
              </a:spcBef>
              <a:spcAft>
                <a:spcPts val="0"/>
              </a:spcAft>
              <a:buClr>
                <a:schemeClr val="dk1"/>
              </a:buClr>
              <a:buSzPts val="1100"/>
              <a:buFont typeface="Arial"/>
              <a:buNone/>
            </a:pPr>
            <a:r>
              <a:rPr lang="es-GT" sz="1200" b="1" dirty="0">
                <a:solidFill>
                  <a:schemeClr val="tx1"/>
                </a:solidFill>
                <a:highlight>
                  <a:srgbClr val="9FC5E8"/>
                </a:highlight>
              </a:rPr>
              <a:t>3. Toma de decisiones habilidades- Independencia e interdependencia establecimiento metas y planificación exploración de opciones y revisión de planes cuestión del tiempo. </a:t>
            </a:r>
          </a:p>
          <a:p>
            <a:pPr marL="0" lvl="0" indent="0" algn="l" rtl="0">
              <a:lnSpc>
                <a:spcPct val="115000"/>
              </a:lnSpc>
              <a:spcBef>
                <a:spcPts val="1200"/>
              </a:spcBef>
              <a:spcAft>
                <a:spcPts val="1200"/>
              </a:spcAft>
              <a:buClr>
                <a:schemeClr val="dk1"/>
              </a:buClr>
              <a:buSzPts val="1100"/>
              <a:buFont typeface="Arial"/>
              <a:buNone/>
            </a:pPr>
            <a:r>
              <a:rPr lang="es-GT" sz="1200" b="1" dirty="0">
                <a:solidFill>
                  <a:schemeClr val="tx1"/>
                </a:solidFill>
                <a:highlight>
                  <a:srgbClr val="9FC5E8"/>
                </a:highlight>
              </a:rPr>
              <a:t>4. Hacer elecciones de </a:t>
            </a:r>
            <a:r>
              <a:rPr lang="es-GT" sz="1200" b="1" dirty="0" err="1">
                <a:solidFill>
                  <a:schemeClr val="tx1"/>
                </a:solidFill>
                <a:highlight>
                  <a:srgbClr val="9FC5E8"/>
                </a:highlight>
              </a:rPr>
              <a:t>asiginativas</a:t>
            </a:r>
            <a:r>
              <a:rPr lang="es-GT" sz="1200" b="1" dirty="0">
                <a:solidFill>
                  <a:schemeClr val="tx1"/>
                </a:solidFill>
                <a:highlight>
                  <a:srgbClr val="9FC5E8"/>
                </a:highlight>
              </a:rPr>
              <a:t>- Desarrollar un currículo vite, el proceso de búsqueda de empleo habilidades de entrevista las redes de apoyo en el lugar de trabajo. </a:t>
            </a:r>
            <a:endParaRPr lang="es-GT" sz="1200" b="1" dirty="0">
              <a:solidFill>
                <a:schemeClr val="tx1"/>
              </a:solidFill>
            </a:endParaRPr>
          </a:p>
        </p:txBody>
      </p:sp>
      <p:pic>
        <p:nvPicPr>
          <p:cNvPr id="4" name="Google Shape;355;p43"/>
          <p:cNvPicPr preferRelativeResize="0"/>
          <p:nvPr/>
        </p:nvPicPr>
        <p:blipFill>
          <a:blip r:embed="rId3">
            <a:alphaModFix/>
          </a:blip>
          <a:stretch>
            <a:fillRect/>
          </a:stretch>
        </p:blipFill>
        <p:spPr>
          <a:xfrm>
            <a:off x="3892731" y="435429"/>
            <a:ext cx="5251269" cy="4902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a:off x="536447" y="77275"/>
            <a:ext cx="3894127"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US" sz="3600" b="1" i="0" u="sng" dirty="0">
                <a:solidFill>
                  <a:schemeClr val="tx1"/>
                </a:solidFill>
                <a:sym typeface="Arial"/>
              </a:rPr>
              <a:t>IQ Tests</a:t>
            </a:r>
            <a:endParaRPr sz="3600" dirty="0">
              <a:solidFill>
                <a:schemeClr val="tx1"/>
              </a:solidFill>
            </a:endParaRPr>
          </a:p>
        </p:txBody>
      </p:sp>
      <p:sp>
        <p:nvSpPr>
          <p:cNvPr id="369" name="Google Shape;369;p45"/>
          <p:cNvSpPr txBox="1">
            <a:spLocks noGrp="1"/>
          </p:cNvSpPr>
          <p:nvPr>
            <p:ph type="body" idx="1"/>
          </p:nvPr>
        </p:nvSpPr>
        <p:spPr>
          <a:xfrm>
            <a:off x="0" y="1092550"/>
            <a:ext cx="3976800" cy="51054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70000"/>
              </a:lnSpc>
              <a:spcBef>
                <a:spcPts val="0"/>
              </a:spcBef>
              <a:spcAft>
                <a:spcPts val="0"/>
              </a:spcAft>
              <a:buClr>
                <a:schemeClr val="dk1"/>
              </a:buClr>
              <a:buSzPts val="1800"/>
              <a:buChar char="•"/>
            </a:pPr>
            <a:r>
              <a:rPr lang="en-US" sz="1800" i="0" u="none" dirty="0">
                <a:solidFill>
                  <a:schemeClr val="dk1"/>
                </a:solidFill>
              </a:rPr>
              <a:t>IQ along with adaptive behavior scales typically used to diagnosis intellectual disability</a:t>
            </a:r>
            <a:endParaRPr sz="1800" dirty="0"/>
          </a:p>
          <a:p>
            <a:pPr marL="342900" marR="0" lvl="0" indent="-317500" algn="l" rtl="0">
              <a:lnSpc>
                <a:spcPct val="70000"/>
              </a:lnSpc>
              <a:spcBef>
                <a:spcPts val="440"/>
              </a:spcBef>
              <a:spcAft>
                <a:spcPts val="0"/>
              </a:spcAft>
              <a:buClr>
                <a:schemeClr val="dk1"/>
              </a:buClr>
              <a:buSzPts val="1800"/>
              <a:buChar char="•"/>
            </a:pPr>
            <a:r>
              <a:rPr lang="en-US" sz="1800" i="0" u="none" dirty="0">
                <a:solidFill>
                  <a:schemeClr val="dk1"/>
                </a:solidFill>
              </a:rPr>
              <a:t>Concerns with IQ tests for students with severe disabilities:</a:t>
            </a:r>
            <a:endParaRPr sz="1800" dirty="0"/>
          </a:p>
          <a:p>
            <a:pPr marL="742950" marR="0" lvl="1" indent="-234950" algn="l" rtl="0">
              <a:lnSpc>
                <a:spcPct val="70000"/>
              </a:lnSpc>
              <a:spcBef>
                <a:spcPts val="520"/>
              </a:spcBef>
              <a:spcAft>
                <a:spcPts val="0"/>
              </a:spcAft>
              <a:buClr>
                <a:schemeClr val="dk1"/>
              </a:buClr>
              <a:buSzPts val="1800"/>
              <a:buChar char="–"/>
            </a:pPr>
            <a:r>
              <a:rPr lang="en-US" sz="1800" i="0" u="none" strike="noStrike" cap="none" dirty="0">
                <a:solidFill>
                  <a:schemeClr val="dk1"/>
                </a:solidFill>
              </a:rPr>
              <a:t>Absence of students with severe disabilities in their normative samples </a:t>
            </a:r>
            <a:endParaRPr sz="1800" dirty="0"/>
          </a:p>
          <a:p>
            <a:pPr marL="742950" marR="0" lvl="1" indent="-234950" algn="l" rtl="0">
              <a:lnSpc>
                <a:spcPct val="70000"/>
              </a:lnSpc>
              <a:spcBef>
                <a:spcPts val="520"/>
              </a:spcBef>
              <a:spcAft>
                <a:spcPts val="0"/>
              </a:spcAft>
              <a:buClr>
                <a:schemeClr val="dk1"/>
              </a:buClr>
              <a:buSzPts val="1800"/>
              <a:buChar char="–"/>
            </a:pPr>
            <a:r>
              <a:rPr lang="en-US" sz="1800" i="0" u="none" strike="noStrike" cap="none" dirty="0">
                <a:solidFill>
                  <a:schemeClr val="dk1"/>
                </a:solidFill>
              </a:rPr>
              <a:t>Students may not score, so infant intelligence tests may be inappropriately used (not age appropriate)</a:t>
            </a:r>
            <a:endParaRPr sz="1800" dirty="0"/>
          </a:p>
          <a:p>
            <a:pPr marL="742950" marR="0" lvl="1" indent="-234950" algn="l" rtl="0">
              <a:lnSpc>
                <a:spcPct val="70000"/>
              </a:lnSpc>
              <a:spcBef>
                <a:spcPts val="520"/>
              </a:spcBef>
              <a:spcAft>
                <a:spcPts val="0"/>
              </a:spcAft>
              <a:buClr>
                <a:schemeClr val="dk1"/>
              </a:buClr>
              <a:buSzPts val="1800"/>
              <a:buChar char="–"/>
            </a:pPr>
            <a:r>
              <a:rPr lang="en-US" sz="1800" i="0" u="none" strike="noStrike" cap="none" dirty="0">
                <a:solidFill>
                  <a:schemeClr val="dk1"/>
                </a:solidFill>
              </a:rPr>
              <a:t>May be inappropriately used to make decisions about services or progress</a:t>
            </a:r>
            <a:endParaRPr sz="1800" dirty="0"/>
          </a:p>
          <a:p>
            <a:pPr marL="342900" marR="0" lvl="0" indent="-177800" algn="l" rtl="0">
              <a:spcBef>
                <a:spcPts val="520"/>
              </a:spcBef>
              <a:spcAft>
                <a:spcPts val="0"/>
              </a:spcAft>
              <a:buClr>
                <a:schemeClr val="dk1"/>
              </a:buClr>
              <a:buSzPts val="2600"/>
              <a:buFont typeface="Arial"/>
              <a:buNone/>
            </a:pPr>
            <a:endParaRPr sz="2600" b="0" i="0" u="none" strike="noStrike" cap="none" dirty="0">
              <a:solidFill>
                <a:schemeClr val="dk1"/>
              </a:solidFill>
              <a:latin typeface="Arial"/>
              <a:ea typeface="Arial"/>
              <a:cs typeface="Arial"/>
              <a:sym typeface="Arial"/>
            </a:endParaRPr>
          </a:p>
        </p:txBody>
      </p:sp>
      <p:pic>
        <p:nvPicPr>
          <p:cNvPr id="370" name="Google Shape;370;p45" descr="C:\Users\mary\AppData\Local\Microsoft\Windows\Temporary Internet Files\Content.IE5\1V4QBUMJ\clipart[1].jpg"/>
          <p:cNvPicPr preferRelativeResize="0"/>
          <p:nvPr/>
        </p:nvPicPr>
        <p:blipFill rotWithShape="1">
          <a:blip r:embed="rId3">
            <a:alphaModFix/>
          </a:blip>
          <a:srcRect/>
          <a:stretch/>
        </p:blipFill>
        <p:spPr>
          <a:xfrm>
            <a:off x="3053838" y="4540568"/>
            <a:ext cx="2299700" cy="1840150"/>
          </a:xfrm>
          <a:prstGeom prst="rect">
            <a:avLst/>
          </a:prstGeom>
          <a:noFill/>
          <a:ln>
            <a:noFill/>
          </a:ln>
        </p:spPr>
      </p:pic>
      <p:sp>
        <p:nvSpPr>
          <p:cNvPr id="2" name="TextBox 1"/>
          <p:cNvSpPr txBox="1"/>
          <p:nvPr/>
        </p:nvSpPr>
        <p:spPr>
          <a:xfrm>
            <a:off x="5029200" y="395369"/>
            <a:ext cx="3921759" cy="4339650"/>
          </a:xfrm>
          <a:prstGeom prst="rect">
            <a:avLst/>
          </a:prstGeom>
          <a:noFill/>
        </p:spPr>
        <p:txBody>
          <a:bodyPr wrap="square" rtlCol="0">
            <a:spAutoFit/>
          </a:bodyPr>
          <a:lstStyle/>
          <a:p>
            <a:r>
              <a:rPr lang="es-US" sz="2400" b="1" dirty="0"/>
              <a:t>Exámenes de Inteligencia (IQ)</a:t>
            </a:r>
          </a:p>
          <a:p>
            <a:pPr marL="285750" indent="-285750">
              <a:buFont typeface="Arial" panose="020B0604020202020204" pitchFamily="34" charset="0"/>
              <a:buChar char="•"/>
            </a:pPr>
            <a:r>
              <a:rPr lang="es-US" dirty="0"/>
              <a:t>Escala de coeficiente intelectual junto con escalas de comportamiento adaptativo que se utilizan normalmente para diagnosticar la discapacidad intelectual</a:t>
            </a:r>
          </a:p>
          <a:p>
            <a:pPr marL="285750" indent="-285750">
              <a:buFont typeface="Arial" panose="020B0604020202020204" pitchFamily="34" charset="0"/>
              <a:buChar char="•"/>
            </a:pPr>
            <a:r>
              <a:rPr lang="es-US" dirty="0"/>
              <a:t>Inquietudes con las pruebas de coeficiente intelectual para estudiantes con discapacidades severas.</a:t>
            </a:r>
          </a:p>
          <a:p>
            <a:r>
              <a:rPr lang="es-US" dirty="0"/>
              <a:t>-Ausencia de estudiantes con discapacidad severa en sus ejemplos normativas </a:t>
            </a:r>
          </a:p>
          <a:p>
            <a:r>
              <a:rPr lang="es-US" dirty="0"/>
              <a:t>-Los estudiantes pueden no calificar por lo que las pruebas de inteligencia infantil pueden usarse de manera inapropiada (no son apropiadas para su edad)</a:t>
            </a:r>
          </a:p>
          <a:p>
            <a:r>
              <a:rPr lang="es-US" dirty="0"/>
              <a:t>-Puede usarse de manera inapropiada para tomar decisiones sobre servicios o progreso</a:t>
            </a:r>
          </a:p>
          <a:p>
            <a:endParaRPr lang="en-US" sz="1800" dirty="0"/>
          </a:p>
        </p:txBody>
      </p:sp>
    </p:spTree>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6"/>
          <p:cNvSpPr txBox="1">
            <a:spLocks noGrp="1"/>
          </p:cNvSpPr>
          <p:nvPr>
            <p:ph type="title"/>
          </p:nvPr>
        </p:nvSpPr>
        <p:spPr>
          <a:xfrm>
            <a:off x="-448975" y="142525"/>
            <a:ext cx="49290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5400"/>
              <a:buFont typeface="Arial"/>
              <a:buNone/>
            </a:pPr>
            <a:r>
              <a:rPr lang="en-US" sz="2400" b="1" i="0" u="sng" dirty="0">
                <a:solidFill>
                  <a:srgbClr val="FF0000"/>
                </a:solidFill>
                <a:latin typeface="Arial"/>
                <a:ea typeface="Arial"/>
                <a:cs typeface="Arial"/>
                <a:sym typeface="Arial"/>
              </a:rPr>
              <a:t>Old Paradigm </a:t>
            </a:r>
            <a:endParaRPr sz="1800" dirty="0"/>
          </a:p>
        </p:txBody>
      </p:sp>
      <p:sp>
        <p:nvSpPr>
          <p:cNvPr id="377" name="Google Shape;377;p46"/>
          <p:cNvSpPr txBox="1">
            <a:spLocks noGrp="1"/>
          </p:cNvSpPr>
          <p:nvPr>
            <p:ph type="body" idx="1"/>
          </p:nvPr>
        </p:nvSpPr>
        <p:spPr>
          <a:xfrm>
            <a:off x="588950" y="1049382"/>
            <a:ext cx="3238500" cy="5029200"/>
          </a:xfrm>
          <a:prstGeom prst="rect">
            <a:avLst/>
          </a:prstGeom>
          <a:noFill/>
          <a:ln>
            <a:noFill/>
          </a:ln>
        </p:spPr>
        <p:txBody>
          <a:bodyPr spcFirstLastPara="1" wrap="square" lIns="91425" tIns="45700" rIns="91425" bIns="45700" anchor="t" anchorCtr="0">
            <a:noAutofit/>
          </a:bodyPr>
          <a:lstStyle/>
          <a:p>
            <a:pPr marL="342900" lvl="0" indent="-311150" algn="l" rtl="0">
              <a:lnSpc>
                <a:spcPct val="100000"/>
              </a:lnSpc>
              <a:spcBef>
                <a:spcPts val="0"/>
              </a:spcBef>
              <a:spcAft>
                <a:spcPts val="0"/>
              </a:spcAft>
              <a:buClr>
                <a:srgbClr val="0070C0"/>
              </a:buClr>
              <a:buSzPts val="1900"/>
              <a:buFont typeface="Arial"/>
              <a:buChar char="•"/>
            </a:pPr>
            <a:r>
              <a:rPr lang="en-US" sz="1600" b="0" i="0" u="none" dirty="0">
                <a:solidFill>
                  <a:schemeClr val="bg2"/>
                </a:solidFill>
                <a:sym typeface="Arial"/>
              </a:rPr>
              <a:t>Intelligence can be reliably measured</a:t>
            </a:r>
            <a:endParaRPr sz="2000" dirty="0">
              <a:solidFill>
                <a:schemeClr val="bg2"/>
              </a:solidFill>
            </a:endParaRPr>
          </a:p>
          <a:p>
            <a:pPr marL="342900" lvl="0" indent="-311150" algn="l" rtl="0">
              <a:lnSpc>
                <a:spcPct val="100000"/>
              </a:lnSpc>
              <a:spcBef>
                <a:spcPts val="480"/>
              </a:spcBef>
              <a:spcAft>
                <a:spcPts val="0"/>
              </a:spcAft>
              <a:buClr>
                <a:srgbClr val="0070C0"/>
              </a:buClr>
              <a:buSzPts val="1900"/>
              <a:buFont typeface="Arial"/>
              <a:buChar char="•"/>
            </a:pPr>
            <a:r>
              <a:rPr lang="en-US" sz="1600" b="0" i="0" u="none" dirty="0">
                <a:solidFill>
                  <a:schemeClr val="bg2"/>
                </a:solidFill>
                <a:sym typeface="Arial"/>
              </a:rPr>
              <a:t>Intellectual disability – low levels of intelligence assumes quantifiable &amp; reliable measurement</a:t>
            </a:r>
            <a:endParaRPr sz="2000" dirty="0">
              <a:solidFill>
                <a:schemeClr val="bg2"/>
              </a:solidFill>
            </a:endParaRPr>
          </a:p>
          <a:p>
            <a:pPr marL="342900" lvl="0" indent="-311150" algn="l" rtl="0">
              <a:lnSpc>
                <a:spcPct val="100000"/>
              </a:lnSpc>
              <a:spcBef>
                <a:spcPts val="480"/>
              </a:spcBef>
              <a:spcAft>
                <a:spcPts val="0"/>
              </a:spcAft>
              <a:buClr>
                <a:srgbClr val="0070C0"/>
              </a:buClr>
              <a:buSzPts val="1900"/>
              <a:buFont typeface="Arial"/>
              <a:buChar char="•"/>
            </a:pPr>
            <a:r>
              <a:rPr lang="en-US" sz="1600" b="0" i="0" u="none" dirty="0">
                <a:solidFill>
                  <a:schemeClr val="bg2"/>
                </a:solidFill>
                <a:sym typeface="Arial"/>
              </a:rPr>
              <a:t>Students with IDs are assumed to lack prerequisite skills to learn core academic curriculum</a:t>
            </a:r>
            <a:endParaRPr sz="2000" dirty="0">
              <a:solidFill>
                <a:schemeClr val="bg2"/>
              </a:solidFill>
            </a:endParaRPr>
          </a:p>
          <a:p>
            <a:pPr marL="342900" lvl="0" indent="-311150" algn="l" rtl="0">
              <a:lnSpc>
                <a:spcPct val="100000"/>
              </a:lnSpc>
              <a:spcBef>
                <a:spcPts val="480"/>
              </a:spcBef>
              <a:spcAft>
                <a:spcPts val="0"/>
              </a:spcAft>
              <a:buClr>
                <a:srgbClr val="0070C0"/>
              </a:buClr>
              <a:buSzPts val="1900"/>
              <a:buFont typeface="Arial"/>
              <a:buChar char="•"/>
            </a:pPr>
            <a:r>
              <a:rPr lang="en-US" sz="1600" b="0" i="0" u="none" dirty="0">
                <a:solidFill>
                  <a:schemeClr val="bg2"/>
                </a:solidFill>
                <a:sym typeface="Arial"/>
              </a:rPr>
              <a:t>We assumed students with IDs do not know, never will, &amp; have nothing to say</a:t>
            </a:r>
            <a:endParaRPr sz="2000" dirty="0">
              <a:solidFill>
                <a:schemeClr val="bg2"/>
              </a:solidFill>
            </a:endParaRPr>
          </a:p>
          <a:p>
            <a:pPr marL="342900" lvl="0" indent="-342900" algn="l" rtl="0">
              <a:lnSpc>
                <a:spcPct val="100000"/>
              </a:lnSpc>
              <a:spcBef>
                <a:spcPts val="320"/>
              </a:spcBef>
              <a:spcAft>
                <a:spcPts val="0"/>
              </a:spcAft>
              <a:buClr>
                <a:schemeClr val="dk1"/>
              </a:buClr>
              <a:buSzPts val="1600"/>
              <a:buFont typeface="Arial"/>
              <a:buNone/>
            </a:pPr>
            <a:r>
              <a:rPr lang="en-US" sz="1100" b="0" i="0" u="none" dirty="0">
                <a:solidFill>
                  <a:schemeClr val="dk1"/>
                </a:solidFill>
                <a:latin typeface="Arial"/>
                <a:ea typeface="Arial"/>
                <a:cs typeface="Arial"/>
                <a:sym typeface="Arial"/>
              </a:rPr>
              <a:t>Jorgensen, </a:t>
            </a:r>
            <a:r>
              <a:rPr lang="en-US" sz="1100" b="0" i="0" u="none" dirty="0" err="1">
                <a:solidFill>
                  <a:schemeClr val="dk1"/>
                </a:solidFill>
                <a:latin typeface="Arial"/>
                <a:ea typeface="Arial"/>
                <a:cs typeface="Arial"/>
                <a:sym typeface="Arial"/>
              </a:rPr>
              <a:t>McSheehan</a:t>
            </a:r>
            <a:r>
              <a:rPr lang="en-US" sz="1100" b="0" i="0" u="none" dirty="0">
                <a:solidFill>
                  <a:schemeClr val="dk1"/>
                </a:solidFill>
                <a:latin typeface="Arial"/>
                <a:ea typeface="Arial"/>
                <a:cs typeface="Arial"/>
                <a:sym typeface="Arial"/>
              </a:rPr>
              <a:t>, &amp; </a:t>
            </a:r>
            <a:r>
              <a:rPr lang="en-US" sz="1100" b="0" i="0" u="none" dirty="0" err="1">
                <a:solidFill>
                  <a:schemeClr val="dk1"/>
                </a:solidFill>
                <a:latin typeface="Arial"/>
                <a:ea typeface="Arial"/>
                <a:cs typeface="Arial"/>
                <a:sym typeface="Arial"/>
              </a:rPr>
              <a:t>Soonenmeier</a:t>
            </a:r>
            <a:r>
              <a:rPr lang="en-US" sz="1100" b="0" i="0" u="none" dirty="0">
                <a:solidFill>
                  <a:schemeClr val="dk1"/>
                </a:solidFill>
                <a:latin typeface="Arial"/>
                <a:ea typeface="Arial"/>
                <a:cs typeface="Arial"/>
                <a:sym typeface="Arial"/>
              </a:rPr>
              <a:t>, 2010</a:t>
            </a:r>
            <a:endParaRPr sz="2700" dirty="0"/>
          </a:p>
        </p:txBody>
      </p:sp>
      <p:sp>
        <p:nvSpPr>
          <p:cNvPr id="2" name="TextBox 1"/>
          <p:cNvSpPr txBox="1"/>
          <p:nvPr/>
        </p:nvSpPr>
        <p:spPr>
          <a:xfrm>
            <a:off x="4480025" y="408325"/>
            <a:ext cx="4075611" cy="4462760"/>
          </a:xfrm>
          <a:prstGeom prst="rect">
            <a:avLst/>
          </a:prstGeom>
          <a:noFill/>
        </p:spPr>
        <p:txBody>
          <a:bodyPr wrap="square" rtlCol="0">
            <a:spAutoFit/>
          </a:bodyPr>
          <a:lstStyle/>
          <a:p>
            <a:r>
              <a:rPr lang="es-US" sz="2400" b="1" u="sng" dirty="0">
                <a:solidFill>
                  <a:srgbClr val="FF0000"/>
                </a:solidFill>
              </a:rPr>
              <a:t>Viejo Paradigma</a:t>
            </a:r>
          </a:p>
          <a:p>
            <a:endParaRPr lang="es-US" sz="2400" b="1" u="sng" dirty="0">
              <a:solidFill>
                <a:srgbClr val="FF0000"/>
              </a:solidFill>
            </a:endParaRPr>
          </a:p>
          <a:p>
            <a:pPr marL="285750" indent="-285750">
              <a:buFont typeface="Arial" panose="020B0604020202020204" pitchFamily="34" charset="0"/>
              <a:buChar char="•"/>
            </a:pPr>
            <a:r>
              <a:rPr lang="es-US" sz="1600" dirty="0"/>
              <a:t>La inteligencia se puede medir de forma fiable</a:t>
            </a:r>
          </a:p>
          <a:p>
            <a:pPr marL="285750" indent="-285750">
              <a:buFont typeface="Arial" panose="020B0604020202020204" pitchFamily="34" charset="0"/>
              <a:buChar char="•"/>
            </a:pPr>
            <a:r>
              <a:rPr lang="es-US" sz="1600" dirty="0"/>
              <a:t>Discapacidad intelectual: los bajos niveles de inteligencia suponen una medición cuantificable y confiable</a:t>
            </a:r>
          </a:p>
          <a:p>
            <a:pPr marL="285750" indent="-285750">
              <a:buFont typeface="Arial" panose="020B0604020202020204" pitchFamily="34" charset="0"/>
              <a:buChar char="•"/>
            </a:pPr>
            <a:r>
              <a:rPr lang="es-US" sz="1600" dirty="0"/>
              <a:t>Se supone que los estudiantes con discapacidad intelectual carecen de las habilidades necesarias para aprender el plan de estudios académico básico</a:t>
            </a:r>
          </a:p>
          <a:p>
            <a:pPr marL="285750" indent="-285750">
              <a:buFont typeface="Arial" panose="020B0604020202020204" pitchFamily="34" charset="0"/>
              <a:buChar char="•"/>
            </a:pPr>
            <a:r>
              <a:rPr lang="es-US" sz="1600" dirty="0"/>
              <a:t>Asumimos que los estudiantes con discapacidad intelectual no saben, nunca lo sabrán y no tienen nada que decir</a:t>
            </a:r>
          </a:p>
          <a:p>
            <a:pPr marL="285750" indent="-285750">
              <a:buFont typeface="Arial" panose="020B0604020202020204" pitchFamily="34" charset="0"/>
              <a:buChar char="•"/>
            </a:pPr>
            <a:endParaRPr lang="en-US" dirty="0"/>
          </a:p>
          <a:p>
            <a:endParaRPr lang="en-US" dirty="0"/>
          </a:p>
        </p:txBody>
      </p:sp>
      <p:pic>
        <p:nvPicPr>
          <p:cNvPr id="1026" name="Picture 2" descr="Paradigm Sh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090" y="4879491"/>
            <a:ext cx="2395870" cy="1796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5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7">
                                            <p:txEl>
                                              <p:pRg st="0" end="0"/>
                                            </p:txEl>
                                          </p:spTgt>
                                        </p:tgtEl>
                                        <p:attrNameLst>
                                          <p:attrName>style.visibility</p:attrName>
                                        </p:attrNameLst>
                                      </p:cBhvr>
                                      <p:to>
                                        <p:strVal val="visible"/>
                                      </p:to>
                                    </p:set>
                                    <p:anim calcmode="lin" valueType="num">
                                      <p:cBhvr additive="base">
                                        <p:cTn id="12" dur="500"/>
                                        <p:tgtEl>
                                          <p:spTgt spid="37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7">
                                            <p:txEl>
                                              <p:pRg st="1" end="1"/>
                                            </p:txEl>
                                          </p:spTgt>
                                        </p:tgtEl>
                                        <p:attrNameLst>
                                          <p:attrName>style.visibility</p:attrName>
                                        </p:attrNameLst>
                                      </p:cBhvr>
                                      <p:to>
                                        <p:strVal val="visible"/>
                                      </p:to>
                                    </p:set>
                                    <p:anim calcmode="lin" valueType="num">
                                      <p:cBhvr additive="base">
                                        <p:cTn id="17" dur="500"/>
                                        <p:tgtEl>
                                          <p:spTgt spid="37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7">
                                            <p:txEl>
                                              <p:pRg st="2" end="2"/>
                                            </p:txEl>
                                          </p:spTgt>
                                        </p:tgtEl>
                                        <p:attrNameLst>
                                          <p:attrName>style.visibility</p:attrName>
                                        </p:attrNameLst>
                                      </p:cBhvr>
                                      <p:to>
                                        <p:strVal val="visible"/>
                                      </p:to>
                                    </p:set>
                                    <p:anim calcmode="lin" valueType="num">
                                      <p:cBhvr additive="base">
                                        <p:cTn id="22" dur="500"/>
                                        <p:tgtEl>
                                          <p:spTgt spid="37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77">
                                            <p:txEl>
                                              <p:pRg st="3" end="3"/>
                                            </p:txEl>
                                          </p:spTgt>
                                        </p:tgtEl>
                                        <p:attrNameLst>
                                          <p:attrName>style.visibility</p:attrName>
                                        </p:attrNameLst>
                                      </p:cBhvr>
                                      <p:to>
                                        <p:strVal val="visible"/>
                                      </p:to>
                                    </p:set>
                                    <p:anim calcmode="lin" valueType="num">
                                      <p:cBhvr additive="base">
                                        <p:cTn id="27" dur="500"/>
                                        <p:tgtEl>
                                          <p:spTgt spid="37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77">
                                            <p:txEl>
                                              <p:pRg st="4" end="4"/>
                                            </p:txEl>
                                          </p:spTgt>
                                        </p:tgtEl>
                                        <p:attrNameLst>
                                          <p:attrName>style.visibility</p:attrName>
                                        </p:attrNameLst>
                                      </p:cBhvr>
                                      <p:to>
                                        <p:strVal val="visible"/>
                                      </p:to>
                                    </p:set>
                                    <p:anim calcmode="lin" valueType="num">
                                      <p:cBhvr additive="base">
                                        <p:cTn id="32" dur="500"/>
                                        <p:tgtEl>
                                          <p:spTgt spid="37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7"/>
          <p:cNvSpPr txBox="1">
            <a:spLocks noGrp="1"/>
          </p:cNvSpPr>
          <p:nvPr>
            <p:ph type="title"/>
          </p:nvPr>
        </p:nvSpPr>
        <p:spPr>
          <a:xfrm>
            <a:off x="-55750" y="39475"/>
            <a:ext cx="4256700" cy="1447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300" b="1" i="0" u="sng">
                <a:solidFill>
                  <a:srgbClr val="FF0000"/>
                </a:solidFill>
                <a:latin typeface="Arial"/>
                <a:ea typeface="Arial"/>
                <a:cs typeface="Arial"/>
                <a:sym typeface="Arial"/>
              </a:rPr>
              <a:t>Myth:  </a:t>
            </a:r>
            <a:br>
              <a:rPr lang="en-US" sz="2300" b="1" i="0" u="sng">
                <a:solidFill>
                  <a:srgbClr val="FF0000"/>
                </a:solidFill>
                <a:latin typeface="Arial"/>
                <a:ea typeface="Arial"/>
                <a:cs typeface="Arial"/>
                <a:sym typeface="Arial"/>
              </a:rPr>
            </a:br>
            <a:r>
              <a:rPr lang="en-US" sz="2300" b="1" i="0" u="sng">
                <a:solidFill>
                  <a:srgbClr val="FF0000"/>
                </a:solidFill>
                <a:latin typeface="Arial"/>
                <a:ea typeface="Arial"/>
                <a:cs typeface="Arial"/>
                <a:sym typeface="Arial"/>
              </a:rPr>
              <a:t>The Student is too Disabled or has Reached a Plateau</a:t>
            </a:r>
            <a:endParaRPr sz="3900"/>
          </a:p>
        </p:txBody>
      </p:sp>
      <p:sp>
        <p:nvSpPr>
          <p:cNvPr id="384" name="Google Shape;384;p47"/>
          <p:cNvSpPr txBox="1">
            <a:spLocks noGrp="1"/>
          </p:cNvSpPr>
          <p:nvPr>
            <p:ph type="body" idx="1"/>
          </p:nvPr>
        </p:nvSpPr>
        <p:spPr>
          <a:xfrm>
            <a:off x="269875" y="1752600"/>
            <a:ext cx="3134400" cy="50292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80000"/>
              </a:lnSpc>
              <a:spcBef>
                <a:spcPts val="0"/>
              </a:spcBef>
              <a:spcAft>
                <a:spcPts val="0"/>
              </a:spcAft>
              <a:buClr>
                <a:srgbClr val="002060"/>
              </a:buClr>
              <a:buSzPts val="2200"/>
              <a:buFont typeface="Arial"/>
              <a:buChar char="•"/>
            </a:pPr>
            <a:r>
              <a:rPr lang="en-US" sz="1800" i="0" u="none" dirty="0">
                <a:solidFill>
                  <a:schemeClr val="bg2"/>
                </a:solidFill>
                <a:latin typeface="+mn-lt"/>
                <a:sym typeface="Arial"/>
              </a:rPr>
              <a:t>Children &amp; adults do NOT reach plateaus - educators, job coaches, &amp; other service providers do!</a:t>
            </a:r>
            <a:endParaRPr sz="1800" dirty="0">
              <a:solidFill>
                <a:schemeClr val="bg2"/>
              </a:solidFill>
              <a:latin typeface="+mn-lt"/>
            </a:endParaRPr>
          </a:p>
          <a:p>
            <a:pPr marL="342900" marR="0" lvl="0" indent="-330200" algn="l" rtl="0">
              <a:lnSpc>
                <a:spcPct val="80000"/>
              </a:lnSpc>
              <a:spcBef>
                <a:spcPts val="480"/>
              </a:spcBef>
              <a:spcAft>
                <a:spcPts val="0"/>
              </a:spcAft>
              <a:buClr>
                <a:srgbClr val="002060"/>
              </a:buClr>
              <a:buSzPts val="2200"/>
              <a:buFont typeface="Arial"/>
              <a:buChar char="•"/>
            </a:pPr>
            <a:r>
              <a:rPr lang="en-US" sz="1800" i="0" u="none" dirty="0">
                <a:solidFill>
                  <a:schemeClr val="bg2"/>
                </a:solidFill>
                <a:latin typeface="+mn-lt"/>
                <a:sym typeface="Arial"/>
              </a:rPr>
              <a:t>All can benefit from interventions &amp; supports when they are tailored to individual needs</a:t>
            </a:r>
            <a:endParaRPr sz="1800" dirty="0">
              <a:solidFill>
                <a:schemeClr val="bg2"/>
              </a:solidFill>
              <a:latin typeface="+mn-lt"/>
            </a:endParaRPr>
          </a:p>
          <a:p>
            <a:pPr marL="342900" marR="0" lvl="0" indent="-330200" algn="l" rtl="0">
              <a:lnSpc>
                <a:spcPct val="80000"/>
              </a:lnSpc>
              <a:spcBef>
                <a:spcPts val="480"/>
              </a:spcBef>
              <a:spcAft>
                <a:spcPts val="0"/>
              </a:spcAft>
              <a:buClr>
                <a:srgbClr val="002060"/>
              </a:buClr>
              <a:buSzPts val="2200"/>
              <a:buFont typeface="Arial"/>
              <a:buChar char="•"/>
            </a:pPr>
            <a:r>
              <a:rPr lang="en-US" sz="1800" i="0" u="none" dirty="0">
                <a:solidFill>
                  <a:schemeClr val="bg2"/>
                </a:solidFill>
                <a:latin typeface="+mn-lt"/>
                <a:sym typeface="Arial"/>
              </a:rPr>
              <a:t>Simply try another way, do not blame the individual.  </a:t>
            </a:r>
            <a:endParaRPr sz="1800" dirty="0">
              <a:solidFill>
                <a:schemeClr val="bg2"/>
              </a:solidFill>
              <a:latin typeface="+mn-lt"/>
            </a:endParaRPr>
          </a:p>
          <a:p>
            <a:pPr marL="342900" marR="0" lvl="0" indent="-190500" algn="l" rtl="0">
              <a:spcBef>
                <a:spcPts val="480"/>
              </a:spcBef>
              <a:spcAft>
                <a:spcPts val="0"/>
              </a:spcAft>
              <a:buClr>
                <a:schemeClr val="dk1"/>
              </a:buClr>
              <a:buSzPts val="2400"/>
              <a:buFont typeface="Arial"/>
              <a:buNone/>
            </a:pPr>
            <a:endParaRPr sz="2400" b="1" i="0" u="none" dirty="0">
              <a:solidFill>
                <a:srgbClr val="002060"/>
              </a:solidFill>
              <a:latin typeface="Arial"/>
              <a:ea typeface="Arial"/>
              <a:cs typeface="Arial"/>
              <a:sym typeface="Arial"/>
            </a:endParaRPr>
          </a:p>
        </p:txBody>
      </p:sp>
      <p:pic>
        <p:nvPicPr>
          <p:cNvPr id="385" name="Google Shape;385;p47"/>
          <p:cNvPicPr preferRelativeResize="0"/>
          <p:nvPr/>
        </p:nvPicPr>
        <p:blipFill rotWithShape="1">
          <a:blip r:embed="rId3">
            <a:alphaModFix/>
          </a:blip>
          <a:srcRect l="47448" t="23643" b="1460"/>
          <a:stretch/>
        </p:blipFill>
        <p:spPr>
          <a:xfrm>
            <a:off x="1837075" y="4775791"/>
            <a:ext cx="2705319" cy="2006009"/>
          </a:xfrm>
          <a:prstGeom prst="rect">
            <a:avLst/>
          </a:prstGeom>
          <a:noFill/>
          <a:ln>
            <a:noFill/>
          </a:ln>
        </p:spPr>
      </p:pic>
      <p:sp>
        <p:nvSpPr>
          <p:cNvPr id="2" name="TextBox 1"/>
          <p:cNvSpPr txBox="1"/>
          <p:nvPr/>
        </p:nvSpPr>
        <p:spPr>
          <a:xfrm>
            <a:off x="4717863" y="481548"/>
            <a:ext cx="3861881" cy="4370427"/>
          </a:xfrm>
          <a:prstGeom prst="rect">
            <a:avLst/>
          </a:prstGeom>
          <a:noFill/>
        </p:spPr>
        <p:txBody>
          <a:bodyPr wrap="square" rtlCol="0">
            <a:spAutoFit/>
          </a:bodyPr>
          <a:lstStyle/>
          <a:p>
            <a:pPr algn="ctr"/>
            <a:r>
              <a:rPr lang="es-US" sz="2000" b="1" u="sng" dirty="0">
                <a:solidFill>
                  <a:srgbClr val="FF0000"/>
                </a:solidFill>
              </a:rPr>
              <a:t>Mito: El Estudiante esta demasiado discapacitado o ha alcanzado una meseta</a:t>
            </a:r>
          </a:p>
          <a:p>
            <a:pPr algn="ctr"/>
            <a:endParaRPr lang="es-US" sz="2000" b="1" u="sng" dirty="0">
              <a:solidFill>
                <a:srgbClr val="FF0000"/>
              </a:solidFill>
            </a:endParaRPr>
          </a:p>
          <a:p>
            <a:pPr marL="285750" indent="-285750">
              <a:buFont typeface="Arial" panose="020B0604020202020204" pitchFamily="34" charset="0"/>
              <a:buChar char="•"/>
            </a:pPr>
            <a:r>
              <a:rPr lang="es-US" sz="1800" dirty="0"/>
              <a:t>Los niños y los adultos NO llegan a la meseta: ¡los educadores, los entrenadores laborales y otros proveedores de servicios lo hacen!</a:t>
            </a:r>
          </a:p>
          <a:p>
            <a:pPr marL="285750" indent="-285750">
              <a:buFont typeface="Arial" panose="020B0604020202020204" pitchFamily="34" charset="0"/>
              <a:buChar char="•"/>
            </a:pPr>
            <a:r>
              <a:rPr lang="es-US" sz="1800" dirty="0"/>
              <a:t>Todos pueden beneficiarse de las intervenciones y apoyos cuando se adaptan a las necesidades individuales</a:t>
            </a:r>
          </a:p>
          <a:p>
            <a:pPr marL="285750" indent="-285750">
              <a:buFont typeface="Arial" panose="020B0604020202020204" pitchFamily="34" charset="0"/>
              <a:buChar char="•"/>
            </a:pPr>
            <a:r>
              <a:rPr lang="es-US" sz="1800" dirty="0"/>
              <a:t>Simplemente intente de otra manera, no culpe al individuo</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 calcmode="lin" valueType="num">
                                      <p:cBhvr additive="base">
                                        <p:cTn id="7" dur="500"/>
                                        <p:tgtEl>
                                          <p:spTgt spid="38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4">
                                            <p:txEl>
                                              <p:pRg st="0" end="0"/>
                                            </p:txEl>
                                          </p:spTgt>
                                        </p:tgtEl>
                                        <p:attrNameLst>
                                          <p:attrName>style.visibility</p:attrName>
                                        </p:attrNameLst>
                                      </p:cBhvr>
                                      <p:to>
                                        <p:strVal val="visible"/>
                                      </p:to>
                                    </p:set>
                                    <p:anim calcmode="lin" valueType="num">
                                      <p:cBhvr additive="base">
                                        <p:cTn id="12" dur="500"/>
                                        <p:tgtEl>
                                          <p:spTgt spid="3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4">
                                            <p:txEl>
                                              <p:pRg st="1" end="1"/>
                                            </p:txEl>
                                          </p:spTgt>
                                        </p:tgtEl>
                                        <p:attrNameLst>
                                          <p:attrName>style.visibility</p:attrName>
                                        </p:attrNameLst>
                                      </p:cBhvr>
                                      <p:to>
                                        <p:strVal val="visible"/>
                                      </p:to>
                                    </p:set>
                                    <p:anim calcmode="lin" valueType="num">
                                      <p:cBhvr additive="base">
                                        <p:cTn id="17" dur="500"/>
                                        <p:tgtEl>
                                          <p:spTgt spid="3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84">
                                            <p:txEl>
                                              <p:pRg st="2" end="2"/>
                                            </p:txEl>
                                          </p:spTgt>
                                        </p:tgtEl>
                                        <p:attrNameLst>
                                          <p:attrName>style.visibility</p:attrName>
                                        </p:attrNameLst>
                                      </p:cBhvr>
                                      <p:to>
                                        <p:strVal val="visible"/>
                                      </p:to>
                                    </p:set>
                                    <p:anim calcmode="lin" valueType="num">
                                      <p:cBhvr additive="base">
                                        <p:cTn id="22" dur="500"/>
                                        <p:tgtEl>
                                          <p:spTgt spid="3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4">
                                            <p:txEl>
                                              <p:pRg st="3" end="3"/>
                                            </p:txEl>
                                          </p:spTgt>
                                        </p:tgtEl>
                                        <p:attrNameLst>
                                          <p:attrName>style.visibility</p:attrName>
                                        </p:attrNameLst>
                                      </p:cBhvr>
                                      <p:to>
                                        <p:strVal val="visible"/>
                                      </p:to>
                                    </p:set>
                                    <p:anim calcmode="lin" valueType="num">
                                      <p:cBhvr additive="base">
                                        <p:cTn id="27" dur="500"/>
                                        <p:tgtEl>
                                          <p:spTgt spid="38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8" descr="Image result for it shouldn't matter how slowly a child learns"/>
          <p:cNvPicPr preferRelativeResize="0"/>
          <p:nvPr/>
        </p:nvPicPr>
        <p:blipFill rotWithShape="1">
          <a:blip r:embed="rId3">
            <a:alphaModFix/>
          </a:blip>
          <a:srcRect b="4507"/>
          <a:stretch/>
        </p:blipFill>
        <p:spPr>
          <a:xfrm>
            <a:off x="1144588" y="238637"/>
            <a:ext cx="6854824" cy="4357688"/>
          </a:xfrm>
          <a:prstGeom prst="rect">
            <a:avLst/>
          </a:prstGeom>
          <a:noFill/>
          <a:ln>
            <a:noFill/>
          </a:ln>
        </p:spPr>
      </p:pic>
      <p:sp>
        <p:nvSpPr>
          <p:cNvPr id="391" name="Google Shape;391;p48"/>
          <p:cNvSpPr txBox="1"/>
          <p:nvPr/>
        </p:nvSpPr>
        <p:spPr>
          <a:xfrm>
            <a:off x="2299175" y="4805550"/>
            <a:ext cx="51114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chemeClr val="dk1"/>
                </a:solidFill>
              </a:rPr>
              <a:t>“No debería de importar que lento aprenden unos niños siempre y cuando los animemos a que no paren”</a:t>
            </a:r>
            <a:endParaRPr sz="1700" b="1"/>
          </a:p>
        </p:txBody>
      </p:sp>
    </p:spTree>
  </p:cSld>
  <p:clrMapOvr>
    <a:masterClrMapping/>
  </p:clrMapOvr>
  <p:transition>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a:spLocks noGrp="1"/>
          </p:cNvSpPr>
          <p:nvPr>
            <p:ph type="ctrTitle"/>
          </p:nvPr>
        </p:nvSpPr>
        <p:spPr>
          <a:xfrm>
            <a:off x="304800" y="339725"/>
            <a:ext cx="8839200" cy="1295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a:buNone/>
            </a:pPr>
            <a:r>
              <a:rPr lang="en-US" sz="2800" b="0" i="0" u="none">
                <a:solidFill>
                  <a:schemeClr val="dk2"/>
                </a:solidFill>
                <a:latin typeface="Arial"/>
                <a:ea typeface="Arial"/>
                <a:cs typeface="Arial"/>
                <a:sym typeface="Arial"/>
              </a:rPr>
              <a:t> </a:t>
            </a:r>
            <a:r>
              <a:rPr lang="en-US" sz="2800" b="1" i="0" u="sng">
                <a:solidFill>
                  <a:srgbClr val="FF0000"/>
                </a:solidFill>
                <a:latin typeface="Arial"/>
                <a:ea typeface="Arial"/>
                <a:cs typeface="Arial"/>
                <a:sym typeface="Arial"/>
              </a:rPr>
              <a:t>Difficulties in learning are seen as opportunities for individualized intervention</a:t>
            </a:r>
            <a:endParaRPr/>
          </a:p>
        </p:txBody>
      </p:sp>
      <p:pic>
        <p:nvPicPr>
          <p:cNvPr id="397" name="Google Shape;397;p49"/>
          <p:cNvPicPr preferRelativeResize="0"/>
          <p:nvPr/>
        </p:nvPicPr>
        <p:blipFill rotWithShape="1">
          <a:blip r:embed="rId3">
            <a:alphaModFix/>
          </a:blip>
          <a:srcRect/>
          <a:stretch/>
        </p:blipFill>
        <p:spPr>
          <a:xfrm>
            <a:off x="4573587" y="3810000"/>
            <a:ext cx="4000500" cy="2667000"/>
          </a:xfrm>
          <a:prstGeom prst="rect">
            <a:avLst/>
          </a:prstGeom>
          <a:noFill/>
          <a:ln>
            <a:noFill/>
          </a:ln>
        </p:spPr>
      </p:pic>
      <p:pic>
        <p:nvPicPr>
          <p:cNvPr id="398" name="Google Shape;398;p49"/>
          <p:cNvPicPr preferRelativeResize="0"/>
          <p:nvPr/>
        </p:nvPicPr>
        <p:blipFill rotWithShape="1">
          <a:blip r:embed="rId4">
            <a:alphaModFix/>
          </a:blip>
          <a:srcRect/>
          <a:stretch/>
        </p:blipFill>
        <p:spPr>
          <a:xfrm>
            <a:off x="304800" y="3690937"/>
            <a:ext cx="4195762" cy="2786062"/>
          </a:xfrm>
          <a:prstGeom prst="rect">
            <a:avLst/>
          </a:prstGeom>
          <a:noFill/>
          <a:ln>
            <a:noFill/>
          </a:ln>
        </p:spPr>
      </p:pic>
      <p:sp>
        <p:nvSpPr>
          <p:cNvPr id="399" name="Google Shape;399;p49"/>
          <p:cNvSpPr txBox="1"/>
          <p:nvPr/>
        </p:nvSpPr>
        <p:spPr>
          <a:xfrm>
            <a:off x="1162800" y="1578825"/>
            <a:ext cx="68184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u="sng">
                <a:solidFill>
                  <a:schemeClr val="dk1"/>
                </a:solidFill>
              </a:rPr>
              <a:t> </a:t>
            </a:r>
            <a:r>
              <a:rPr lang="en-US" sz="2800" b="1" u="sng">
                <a:solidFill>
                  <a:srgbClr val="FF0000"/>
                </a:solidFill>
              </a:rPr>
              <a:t>Dificultades en aprender son vistas como oportunidades para intervención individualizada</a:t>
            </a:r>
            <a:endParaRPr u="sng"/>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59200" y="0"/>
            <a:ext cx="4479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700" b="1" i="0" u="sng">
                <a:solidFill>
                  <a:srgbClr val="FF0000"/>
                </a:solidFill>
                <a:latin typeface="Arial"/>
                <a:ea typeface="Arial"/>
                <a:cs typeface="Arial"/>
                <a:sym typeface="Arial"/>
              </a:rPr>
              <a:t>Research &amp; My Personal Experience Has Informed Me</a:t>
            </a:r>
            <a:endParaRPr sz="4300"/>
          </a:p>
        </p:txBody>
      </p:sp>
      <p:sp>
        <p:nvSpPr>
          <p:cNvPr id="104" name="Google Shape;104;p15"/>
          <p:cNvSpPr txBox="1">
            <a:spLocks noGrp="1"/>
          </p:cNvSpPr>
          <p:nvPr>
            <p:ph type="body" idx="2"/>
          </p:nvPr>
        </p:nvSpPr>
        <p:spPr>
          <a:xfrm>
            <a:off x="98675" y="1360075"/>
            <a:ext cx="4539000" cy="53994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00000"/>
              </a:lnSpc>
              <a:spcBef>
                <a:spcPts val="0"/>
              </a:spcBef>
              <a:spcAft>
                <a:spcPts val="0"/>
              </a:spcAft>
              <a:buClr>
                <a:srgbClr val="002060"/>
              </a:buClr>
              <a:buSzPts val="2100"/>
              <a:buFont typeface="Arial"/>
              <a:buChar char="•"/>
            </a:pPr>
            <a:r>
              <a:rPr lang="en-US" sz="2100" b="0" i="0" u="none" dirty="0">
                <a:solidFill>
                  <a:schemeClr val="tx1"/>
                </a:solidFill>
                <a:sym typeface="Arial"/>
              </a:rPr>
              <a:t>Children with and without disabilities do better academically, socially, &amp; generally in life</a:t>
            </a:r>
            <a:endParaRPr sz="2500" dirty="0">
              <a:solidFill>
                <a:schemeClr val="tx1"/>
              </a:solidFill>
            </a:endParaRPr>
          </a:p>
          <a:p>
            <a:pPr marL="342900" marR="0" lvl="0" indent="-323850" algn="l" rtl="0">
              <a:lnSpc>
                <a:spcPct val="100000"/>
              </a:lnSpc>
              <a:spcBef>
                <a:spcPts val="480"/>
              </a:spcBef>
              <a:spcAft>
                <a:spcPts val="0"/>
              </a:spcAft>
              <a:buClr>
                <a:srgbClr val="002060"/>
              </a:buClr>
              <a:buSzPts val="2100"/>
              <a:buFont typeface="Arial"/>
              <a:buChar char="•"/>
            </a:pPr>
            <a:r>
              <a:rPr lang="en-US" sz="2100" b="0" i="0" u="none" dirty="0">
                <a:solidFill>
                  <a:schemeClr val="tx1"/>
                </a:solidFill>
                <a:sym typeface="Arial"/>
              </a:rPr>
              <a:t>Preschool inclusion positively influences school age inclusive practices</a:t>
            </a:r>
            <a:endParaRPr sz="2500" dirty="0">
              <a:solidFill>
                <a:schemeClr val="tx1"/>
              </a:solidFill>
            </a:endParaRPr>
          </a:p>
          <a:p>
            <a:pPr marL="342900" marR="0" lvl="0" indent="-323850" algn="l" rtl="0">
              <a:lnSpc>
                <a:spcPct val="100000"/>
              </a:lnSpc>
              <a:spcBef>
                <a:spcPts val="480"/>
              </a:spcBef>
              <a:spcAft>
                <a:spcPts val="0"/>
              </a:spcAft>
              <a:buClr>
                <a:srgbClr val="002060"/>
              </a:buClr>
              <a:buSzPts val="2100"/>
              <a:buFont typeface="Arial"/>
              <a:buChar char="•"/>
            </a:pPr>
            <a:r>
              <a:rPr lang="en-US" sz="2100" b="0" i="0" u="none" dirty="0">
                <a:solidFill>
                  <a:schemeClr val="tx1"/>
                </a:solidFill>
                <a:sym typeface="Arial"/>
              </a:rPr>
              <a:t>Brings individualization to the learning process for all children</a:t>
            </a:r>
            <a:endParaRPr sz="2500" dirty="0">
              <a:solidFill>
                <a:schemeClr val="tx1"/>
              </a:solidFill>
            </a:endParaRPr>
          </a:p>
          <a:p>
            <a:pPr marL="342900" marR="0" lvl="0" indent="-323850" algn="l" rtl="0">
              <a:lnSpc>
                <a:spcPct val="100000"/>
              </a:lnSpc>
              <a:spcBef>
                <a:spcPts val="480"/>
              </a:spcBef>
              <a:spcAft>
                <a:spcPts val="0"/>
              </a:spcAft>
              <a:buClr>
                <a:srgbClr val="002060"/>
              </a:buClr>
              <a:buSzPts val="2100"/>
              <a:buFont typeface="Arial"/>
              <a:buChar char="•"/>
            </a:pPr>
            <a:r>
              <a:rPr lang="en-US" sz="2100" b="0" i="0" u="none" dirty="0">
                <a:solidFill>
                  <a:schemeClr val="tx1"/>
                </a:solidFill>
                <a:sym typeface="Arial"/>
              </a:rPr>
              <a:t>Results in more effective teachers</a:t>
            </a:r>
            <a:endParaRPr sz="2500" dirty="0">
              <a:solidFill>
                <a:schemeClr val="tx1"/>
              </a:solidFill>
            </a:endParaRPr>
          </a:p>
          <a:p>
            <a:pPr marL="342900" marR="0" lvl="0" indent="-190500" algn="l" rtl="0">
              <a:spcBef>
                <a:spcPts val="480"/>
              </a:spcBef>
              <a:spcAft>
                <a:spcPts val="0"/>
              </a:spcAft>
              <a:buClr>
                <a:schemeClr val="dk1"/>
              </a:buClr>
              <a:buSzPts val="2400"/>
              <a:buFont typeface="Arial"/>
              <a:buNone/>
            </a:pPr>
            <a:endParaRPr sz="2400" b="0" i="0" u="none" dirty="0">
              <a:solidFill>
                <a:schemeClr val="tx1"/>
              </a:solidFill>
              <a:latin typeface="Arial"/>
              <a:ea typeface="Arial"/>
              <a:cs typeface="Arial"/>
              <a:sym typeface="Arial"/>
            </a:endParaRPr>
          </a:p>
        </p:txBody>
      </p:sp>
      <p:pic>
        <p:nvPicPr>
          <p:cNvPr id="105" name="Google Shape;105;p15"/>
          <p:cNvPicPr preferRelativeResize="0"/>
          <p:nvPr/>
        </p:nvPicPr>
        <p:blipFill rotWithShape="1">
          <a:blip r:embed="rId3">
            <a:alphaModFix/>
          </a:blip>
          <a:srcRect/>
          <a:stretch/>
        </p:blipFill>
        <p:spPr>
          <a:xfrm>
            <a:off x="796124" y="4907950"/>
            <a:ext cx="2626859" cy="1785900"/>
          </a:xfrm>
          <a:prstGeom prst="rect">
            <a:avLst/>
          </a:prstGeom>
          <a:noFill/>
          <a:ln>
            <a:noFill/>
          </a:ln>
        </p:spPr>
      </p:pic>
      <p:pic>
        <p:nvPicPr>
          <p:cNvPr id="106" name="Google Shape;106;p15" descr="mikel 2 year008"/>
          <p:cNvPicPr preferRelativeResize="0"/>
          <p:nvPr/>
        </p:nvPicPr>
        <p:blipFill rotWithShape="1">
          <a:blip r:embed="rId4">
            <a:alphaModFix/>
          </a:blip>
          <a:srcRect t="28695" r="31860"/>
          <a:stretch/>
        </p:blipFill>
        <p:spPr>
          <a:xfrm>
            <a:off x="7874449" y="4907949"/>
            <a:ext cx="1184025" cy="1898175"/>
          </a:xfrm>
          <a:prstGeom prst="rect">
            <a:avLst/>
          </a:prstGeom>
          <a:noFill/>
          <a:ln>
            <a:noFill/>
          </a:ln>
        </p:spPr>
      </p:pic>
      <p:sp>
        <p:nvSpPr>
          <p:cNvPr id="107" name="Google Shape;107;p15"/>
          <p:cNvSpPr txBox="1"/>
          <p:nvPr/>
        </p:nvSpPr>
        <p:spPr>
          <a:xfrm>
            <a:off x="4470025" y="-59200"/>
            <a:ext cx="4795800" cy="14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u="sng" dirty="0" err="1">
                <a:solidFill>
                  <a:srgbClr val="FF0000"/>
                </a:solidFill>
              </a:rPr>
              <a:t>Investigaciones</a:t>
            </a:r>
            <a:r>
              <a:rPr lang="en-US" sz="2800" b="1" u="sng" dirty="0">
                <a:solidFill>
                  <a:srgbClr val="FF0000"/>
                </a:solidFill>
              </a:rPr>
              <a:t> y la </a:t>
            </a:r>
            <a:r>
              <a:rPr lang="en-US" sz="2800" b="1" u="sng" dirty="0" err="1">
                <a:solidFill>
                  <a:srgbClr val="FF0000"/>
                </a:solidFill>
              </a:rPr>
              <a:t>Experiencia</a:t>
            </a:r>
            <a:r>
              <a:rPr lang="en-US" sz="2800" b="1" u="sng" dirty="0">
                <a:solidFill>
                  <a:srgbClr val="FF0000"/>
                </a:solidFill>
              </a:rPr>
              <a:t> Personal Me Ha </a:t>
            </a:r>
            <a:r>
              <a:rPr lang="en-US" sz="2800" b="1" u="sng" dirty="0" err="1">
                <a:solidFill>
                  <a:srgbClr val="FF0000"/>
                </a:solidFill>
              </a:rPr>
              <a:t>Informado</a:t>
            </a:r>
            <a:endParaRPr dirty="0"/>
          </a:p>
        </p:txBody>
      </p:sp>
      <p:sp>
        <p:nvSpPr>
          <p:cNvPr id="108" name="Google Shape;108;p15"/>
          <p:cNvSpPr txBox="1"/>
          <p:nvPr/>
        </p:nvSpPr>
        <p:spPr>
          <a:xfrm>
            <a:off x="4835150" y="1559074"/>
            <a:ext cx="3039300" cy="4866110"/>
          </a:xfrm>
          <a:prstGeom prst="rect">
            <a:avLst/>
          </a:prstGeom>
          <a:solidFill>
            <a:schemeClr val="bg1"/>
          </a:solidFill>
          <a:ln>
            <a:noFill/>
          </a:ln>
        </p:spPr>
        <p:txBody>
          <a:bodyPr spcFirstLastPara="1" wrap="square" lIns="91425" tIns="91425" rIns="91425" bIns="91425" anchor="t" anchorCtr="0">
            <a:noAutofit/>
          </a:bodyPr>
          <a:lstStyle/>
          <a:p>
            <a:pPr marL="342900" lvl="0" indent="-304800" algn="l" rtl="0">
              <a:spcBef>
                <a:spcPts val="0"/>
              </a:spcBef>
              <a:spcAft>
                <a:spcPts val="0"/>
              </a:spcAft>
              <a:buClr>
                <a:srgbClr val="002060"/>
              </a:buClr>
              <a:buSzPts val="1800"/>
              <a:buChar char="•"/>
            </a:pPr>
            <a:r>
              <a:rPr lang="es-GT" sz="1800" dirty="0">
                <a:solidFill>
                  <a:schemeClr val="tx1"/>
                </a:solidFill>
              </a:rPr>
              <a:t>Los niños con y sin discapacidades obtienen mejores resultados académicos, sociales y en su vida generalmente</a:t>
            </a:r>
          </a:p>
          <a:p>
            <a:pPr marL="342900" lvl="0" indent="-304800" algn="l" rtl="0">
              <a:spcBef>
                <a:spcPts val="0"/>
              </a:spcBef>
              <a:spcAft>
                <a:spcPts val="0"/>
              </a:spcAft>
              <a:buClr>
                <a:srgbClr val="002060"/>
              </a:buClr>
              <a:buSzPts val="1800"/>
              <a:buChar char="•"/>
            </a:pPr>
            <a:r>
              <a:rPr lang="es-GT" sz="1800" dirty="0">
                <a:solidFill>
                  <a:schemeClr val="tx1"/>
                </a:solidFill>
              </a:rPr>
              <a:t>La inclusión preescolar influye positivamente en las prácticas inclusivas en edad escolar.</a:t>
            </a:r>
          </a:p>
          <a:p>
            <a:pPr marL="342900" lvl="0" indent="-304800" algn="l" rtl="0">
              <a:spcBef>
                <a:spcPts val="480"/>
              </a:spcBef>
              <a:spcAft>
                <a:spcPts val="0"/>
              </a:spcAft>
              <a:buClr>
                <a:srgbClr val="002060"/>
              </a:buClr>
              <a:buSzPts val="1800"/>
              <a:buChar char="•"/>
            </a:pPr>
            <a:r>
              <a:rPr lang="es-GT" sz="1800" dirty="0">
                <a:solidFill>
                  <a:schemeClr val="tx1"/>
                </a:solidFill>
              </a:rPr>
              <a:t>Aporta individualización al proceso de aprendizaje para todos los niños.</a:t>
            </a:r>
          </a:p>
          <a:p>
            <a:pPr marL="342900" lvl="0" indent="-304800" algn="l" rtl="0">
              <a:spcBef>
                <a:spcPts val="480"/>
              </a:spcBef>
              <a:spcAft>
                <a:spcPts val="0"/>
              </a:spcAft>
              <a:buClr>
                <a:srgbClr val="002060"/>
              </a:buClr>
              <a:buSzPts val="1800"/>
              <a:buChar char="•"/>
            </a:pPr>
            <a:r>
              <a:rPr lang="es-GT" sz="1800" dirty="0">
                <a:solidFill>
                  <a:schemeClr val="tx1"/>
                </a:solidFill>
              </a:rPr>
              <a:t>Resulta en maestras más efectivas.</a:t>
            </a:r>
          </a:p>
          <a:p>
            <a:pPr marL="0" lvl="0" indent="0" algn="l" rtl="0">
              <a:spcBef>
                <a:spcPts val="480"/>
              </a:spcBef>
              <a:spcAft>
                <a:spcPts val="0"/>
              </a:spcAft>
              <a:buNone/>
            </a:pPr>
            <a:endParaRPr lang="es-GT" sz="1800" dirty="0">
              <a:solidFill>
                <a:schemeClr val="accent6"/>
              </a:solidFill>
            </a:endParaRPr>
          </a:p>
        </p:txBody>
      </p:sp>
    </p:spTree>
  </p:cSld>
  <p:clrMapOvr>
    <a:masterClrMapping/>
  </p:clrMapOvr>
  <p:transition>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title"/>
          </p:nvPr>
        </p:nvSpPr>
        <p:spPr>
          <a:xfrm>
            <a:off x="457200" y="274625"/>
            <a:ext cx="4259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500" b="1" i="0" u="sng">
                <a:solidFill>
                  <a:srgbClr val="FF0000"/>
                </a:solidFill>
                <a:latin typeface="Arial"/>
                <a:ea typeface="Arial"/>
                <a:cs typeface="Arial"/>
                <a:sym typeface="Arial"/>
              </a:rPr>
              <a:t>Examples of Accommodations &amp; Modifications for Preschoolers</a:t>
            </a:r>
            <a:endParaRPr sz="4100"/>
          </a:p>
        </p:txBody>
      </p:sp>
      <p:pic>
        <p:nvPicPr>
          <p:cNvPr id="405" name="Google Shape;405;p50"/>
          <p:cNvPicPr preferRelativeResize="0">
            <a:picLocks noGrp="1"/>
          </p:cNvPicPr>
          <p:nvPr>
            <p:ph type="body" idx="1"/>
          </p:nvPr>
        </p:nvPicPr>
        <p:blipFill rotWithShape="1">
          <a:blip r:embed="rId3">
            <a:alphaModFix/>
          </a:blip>
          <a:srcRect/>
          <a:stretch/>
        </p:blipFill>
        <p:spPr>
          <a:xfrm>
            <a:off x="457200" y="1906100"/>
            <a:ext cx="3394200" cy="4526100"/>
          </a:xfrm>
          <a:prstGeom prst="rect">
            <a:avLst/>
          </a:prstGeom>
          <a:noFill/>
          <a:ln>
            <a:noFill/>
          </a:ln>
        </p:spPr>
      </p:pic>
      <p:pic>
        <p:nvPicPr>
          <p:cNvPr id="406" name="Google Shape;406;p50"/>
          <p:cNvPicPr preferRelativeResize="0"/>
          <p:nvPr/>
        </p:nvPicPr>
        <p:blipFill rotWithShape="1">
          <a:blip r:embed="rId4">
            <a:alphaModFix/>
          </a:blip>
          <a:srcRect/>
          <a:stretch/>
        </p:blipFill>
        <p:spPr>
          <a:xfrm>
            <a:off x="4993025" y="1771850"/>
            <a:ext cx="3350876" cy="1650800"/>
          </a:xfrm>
          <a:prstGeom prst="rect">
            <a:avLst/>
          </a:prstGeom>
          <a:noFill/>
          <a:ln>
            <a:noFill/>
          </a:ln>
        </p:spPr>
      </p:pic>
      <p:pic>
        <p:nvPicPr>
          <p:cNvPr id="407" name="Google Shape;407;p50"/>
          <p:cNvPicPr preferRelativeResize="0"/>
          <p:nvPr/>
        </p:nvPicPr>
        <p:blipFill rotWithShape="1">
          <a:blip r:embed="rId5">
            <a:alphaModFix/>
          </a:blip>
          <a:srcRect/>
          <a:stretch/>
        </p:blipFill>
        <p:spPr>
          <a:xfrm>
            <a:off x="4240201" y="3658361"/>
            <a:ext cx="4103699" cy="3077389"/>
          </a:xfrm>
          <a:prstGeom prst="rect">
            <a:avLst/>
          </a:prstGeom>
          <a:noFill/>
          <a:ln>
            <a:noFill/>
          </a:ln>
        </p:spPr>
      </p:pic>
      <p:sp>
        <p:nvSpPr>
          <p:cNvPr id="408" name="Google Shape;408;p50"/>
          <p:cNvSpPr txBox="1"/>
          <p:nvPr/>
        </p:nvSpPr>
        <p:spPr>
          <a:xfrm>
            <a:off x="5229875" y="59225"/>
            <a:ext cx="37695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u="sng">
                <a:solidFill>
                  <a:srgbClr val="FF0000"/>
                </a:solidFill>
              </a:rPr>
              <a:t>Ejemplos de Acomodaciones y Modificaciones para Prescolares </a:t>
            </a:r>
            <a:endParaRPr sz="1000"/>
          </a:p>
        </p:txBody>
      </p:sp>
    </p:spTree>
  </p:cSld>
  <p:clrMapOvr>
    <a:masterClrMapping/>
  </p:clrMapOvr>
  <p:transition>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65100" y="0"/>
            <a:ext cx="4470000" cy="866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600"/>
              <a:buFont typeface="Arial"/>
              <a:buNone/>
            </a:pPr>
            <a:r>
              <a:rPr lang="en-US" sz="2300" b="1" i="0" u="sng">
                <a:solidFill>
                  <a:srgbClr val="FF0000"/>
                </a:solidFill>
                <a:latin typeface="Arial"/>
                <a:ea typeface="Arial"/>
                <a:cs typeface="Arial"/>
                <a:sym typeface="Arial"/>
              </a:rPr>
              <a:t>Types of Accommodations, Modifications &amp; Supports</a:t>
            </a:r>
            <a:endParaRPr sz="4100"/>
          </a:p>
        </p:txBody>
      </p:sp>
      <p:sp>
        <p:nvSpPr>
          <p:cNvPr id="414" name="Google Shape;414;p51"/>
          <p:cNvSpPr txBox="1">
            <a:spLocks noGrp="1"/>
          </p:cNvSpPr>
          <p:nvPr>
            <p:ph type="body" idx="1"/>
          </p:nvPr>
        </p:nvSpPr>
        <p:spPr>
          <a:xfrm>
            <a:off x="582900" y="985125"/>
            <a:ext cx="3174000" cy="340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US" sz="1500" b="1" i="0" u="sng">
                <a:solidFill>
                  <a:srgbClr val="FF0000"/>
                </a:solidFill>
                <a:latin typeface="Arial"/>
                <a:ea typeface="Arial"/>
                <a:cs typeface="Arial"/>
                <a:sym typeface="Arial"/>
              </a:rPr>
              <a:t>Presentation</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Audio taped books</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Graphic organizers</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Larger font</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Shortened assignments</a:t>
            </a:r>
            <a:endParaRPr sz="1900"/>
          </a:p>
          <a:p>
            <a:pPr marL="0" marR="0" lvl="0" indent="0" algn="l" rtl="0">
              <a:lnSpc>
                <a:spcPct val="100000"/>
              </a:lnSpc>
              <a:spcBef>
                <a:spcPts val="480"/>
              </a:spcBef>
              <a:spcAft>
                <a:spcPts val="0"/>
              </a:spcAft>
              <a:buClr>
                <a:srgbClr val="FF0000"/>
              </a:buClr>
              <a:buSzPts val="2400"/>
              <a:buFont typeface="Arial"/>
              <a:buNone/>
            </a:pPr>
            <a:r>
              <a:rPr lang="en-US" sz="1500" b="1" i="0" u="sng">
                <a:solidFill>
                  <a:srgbClr val="FF0000"/>
                </a:solidFill>
                <a:latin typeface="Arial"/>
                <a:ea typeface="Arial"/>
                <a:cs typeface="Arial"/>
                <a:sym typeface="Arial"/>
              </a:rPr>
              <a:t>Directions</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Single step directions</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Completed sample </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Visual cues</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Repeated directions</a:t>
            </a:r>
            <a:endParaRPr sz="1900"/>
          </a:p>
          <a:p>
            <a:pPr marL="0" marR="0" lvl="0" indent="-95250" algn="l" rtl="0">
              <a:lnSpc>
                <a:spcPct val="100000"/>
              </a:lnSpc>
              <a:spcBef>
                <a:spcPts val="480"/>
              </a:spcBef>
              <a:spcAft>
                <a:spcPts val="0"/>
              </a:spcAft>
              <a:buClr>
                <a:srgbClr val="002060"/>
              </a:buClr>
              <a:buSzPts val="1500"/>
              <a:buFont typeface="Arial"/>
              <a:buChar char="•"/>
            </a:pPr>
            <a:r>
              <a:rPr lang="en-US" sz="1500" b="0" i="0" u="none">
                <a:solidFill>
                  <a:srgbClr val="002060"/>
                </a:solidFill>
                <a:latin typeface="Arial"/>
                <a:ea typeface="Arial"/>
                <a:cs typeface="Arial"/>
                <a:sym typeface="Arial"/>
              </a:rPr>
              <a:t>Partially completed</a:t>
            </a:r>
            <a:endParaRPr sz="1900"/>
          </a:p>
        </p:txBody>
      </p:sp>
      <p:sp>
        <p:nvSpPr>
          <p:cNvPr id="415" name="Google Shape;415;p51"/>
          <p:cNvSpPr txBox="1">
            <a:spLocks noGrp="1"/>
          </p:cNvSpPr>
          <p:nvPr>
            <p:ph type="body" idx="2"/>
          </p:nvPr>
        </p:nvSpPr>
        <p:spPr>
          <a:xfrm>
            <a:off x="582900" y="4237875"/>
            <a:ext cx="3000000" cy="252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US" sz="1400" b="1" i="0" u="sng">
                <a:solidFill>
                  <a:srgbClr val="FF0000"/>
                </a:solidFill>
                <a:latin typeface="Arial"/>
                <a:ea typeface="Arial"/>
                <a:cs typeface="Arial"/>
                <a:sym typeface="Arial"/>
              </a:rPr>
              <a:t>Student Response</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Extended time</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Pointing to answers</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Reduced answer choices</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Dictation</a:t>
            </a:r>
            <a:endParaRPr sz="1800"/>
          </a:p>
          <a:p>
            <a:pPr marL="0" marR="0" lvl="0" indent="0" algn="l" rtl="0">
              <a:lnSpc>
                <a:spcPct val="100000"/>
              </a:lnSpc>
              <a:spcBef>
                <a:spcPts val="480"/>
              </a:spcBef>
              <a:spcAft>
                <a:spcPts val="0"/>
              </a:spcAft>
              <a:buClr>
                <a:srgbClr val="FF0000"/>
              </a:buClr>
              <a:buSzPts val="2400"/>
              <a:buFont typeface="Arial"/>
              <a:buNone/>
            </a:pPr>
            <a:r>
              <a:rPr lang="en-US" sz="1400" b="1" i="0" u="sng">
                <a:solidFill>
                  <a:srgbClr val="FF0000"/>
                </a:solidFill>
                <a:latin typeface="Arial"/>
                <a:ea typeface="Arial"/>
                <a:cs typeface="Arial"/>
                <a:sym typeface="Arial"/>
              </a:rPr>
              <a:t>Environment</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Preferential seating </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Breaks, including sensory</a:t>
            </a:r>
            <a:endParaRPr sz="1800"/>
          </a:p>
          <a:p>
            <a:pPr marL="0" marR="0" lvl="0" indent="-88900" algn="l" rtl="0">
              <a:lnSpc>
                <a:spcPct val="100000"/>
              </a:lnSpc>
              <a:spcBef>
                <a:spcPts val="480"/>
              </a:spcBef>
              <a:spcAft>
                <a:spcPts val="0"/>
              </a:spcAft>
              <a:buClr>
                <a:srgbClr val="002060"/>
              </a:buClr>
              <a:buSzPts val="1400"/>
              <a:buFont typeface="Arial"/>
              <a:buChar char="•"/>
            </a:pPr>
            <a:r>
              <a:rPr lang="en-US" sz="1400" b="0" i="0" u="none">
                <a:solidFill>
                  <a:srgbClr val="002060"/>
                </a:solidFill>
                <a:latin typeface="Arial"/>
                <a:ea typeface="Arial"/>
                <a:cs typeface="Arial"/>
                <a:sym typeface="Arial"/>
              </a:rPr>
              <a:t>Headphones</a:t>
            </a:r>
            <a:endParaRPr sz="1800"/>
          </a:p>
        </p:txBody>
      </p:sp>
      <p:sp>
        <p:nvSpPr>
          <p:cNvPr id="416" name="Google Shape;416;p51"/>
          <p:cNvSpPr txBox="1"/>
          <p:nvPr/>
        </p:nvSpPr>
        <p:spPr>
          <a:xfrm>
            <a:off x="4572000" y="0"/>
            <a:ext cx="42204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u="sng">
                <a:solidFill>
                  <a:srgbClr val="FF0000"/>
                </a:solidFill>
              </a:rPr>
              <a:t>Tipos de Acomodaciones, Modificaciones y Apoyos</a:t>
            </a:r>
            <a:r>
              <a:rPr lang="en-US" sz="2200" b="1" u="sng">
                <a:solidFill>
                  <a:srgbClr val="FF0000"/>
                </a:solidFill>
              </a:rPr>
              <a:t> </a:t>
            </a:r>
            <a:endParaRPr sz="1000"/>
          </a:p>
        </p:txBody>
      </p:sp>
      <p:sp>
        <p:nvSpPr>
          <p:cNvPr id="417" name="Google Shape;417;p51"/>
          <p:cNvSpPr txBox="1"/>
          <p:nvPr/>
        </p:nvSpPr>
        <p:spPr>
          <a:xfrm>
            <a:off x="5325625" y="866700"/>
            <a:ext cx="2926200" cy="59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GT" b="1" u="sng" dirty="0">
                <a:solidFill>
                  <a:srgbClr val="FF0000"/>
                </a:solidFill>
              </a:rPr>
              <a:t>Presentación</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Libros grabados en audio</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Organizadores gráficos</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Letra más grande</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Asignaciones cortas</a:t>
            </a:r>
            <a:endParaRPr lang="es-GT" sz="1800" dirty="0">
              <a:solidFill>
                <a:schemeClr val="dk1"/>
              </a:solidFill>
            </a:endParaRPr>
          </a:p>
          <a:p>
            <a:pPr marL="0" lvl="0" indent="0" algn="l" rtl="0">
              <a:spcBef>
                <a:spcPts val="480"/>
              </a:spcBef>
              <a:spcAft>
                <a:spcPts val="0"/>
              </a:spcAft>
              <a:buNone/>
            </a:pPr>
            <a:r>
              <a:rPr lang="es-GT" b="1" u="sng" dirty="0">
                <a:solidFill>
                  <a:srgbClr val="FF0000"/>
                </a:solidFill>
              </a:rPr>
              <a:t>Direcciones</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Direcciones de un solo paso</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Muestra completa</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Señales visuales</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Direcciones repetidas</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Parcialmente completado</a:t>
            </a:r>
            <a:endParaRPr lang="es-GT" sz="400" dirty="0"/>
          </a:p>
        </p:txBody>
      </p:sp>
      <p:sp>
        <p:nvSpPr>
          <p:cNvPr id="418" name="Google Shape;418;p51"/>
          <p:cNvSpPr txBox="1"/>
          <p:nvPr/>
        </p:nvSpPr>
        <p:spPr>
          <a:xfrm>
            <a:off x="5288725" y="39459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GT" b="1" u="sng" dirty="0">
                <a:solidFill>
                  <a:srgbClr val="FF0000"/>
                </a:solidFill>
              </a:rPr>
              <a:t>Respuesta del Estudiante</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Tiempo extendido</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Apuntar a las respuestas</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Opciones de respuestas reducidas</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Dictación</a:t>
            </a:r>
            <a:endParaRPr lang="es-GT" sz="1600" dirty="0">
              <a:solidFill>
                <a:schemeClr val="dk1"/>
              </a:solidFill>
            </a:endParaRPr>
          </a:p>
          <a:p>
            <a:pPr marL="0" lvl="0" indent="0" algn="l" rtl="0">
              <a:spcBef>
                <a:spcPts val="480"/>
              </a:spcBef>
              <a:spcAft>
                <a:spcPts val="0"/>
              </a:spcAft>
              <a:buNone/>
            </a:pPr>
            <a:r>
              <a:rPr lang="es-GT" b="1" u="sng" dirty="0">
                <a:solidFill>
                  <a:srgbClr val="FF0000"/>
                </a:solidFill>
              </a:rPr>
              <a:t>Ambiente</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Asiento preferencial</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Descansos, incluyendo sensorial</a:t>
            </a:r>
            <a:endParaRPr lang="es-GT" sz="1800" dirty="0">
              <a:solidFill>
                <a:schemeClr val="dk1"/>
              </a:solidFill>
            </a:endParaRPr>
          </a:p>
          <a:p>
            <a:pPr marL="0" lvl="0" indent="-88900" algn="l" rtl="0">
              <a:spcBef>
                <a:spcPts val="480"/>
              </a:spcBef>
              <a:spcAft>
                <a:spcPts val="0"/>
              </a:spcAft>
              <a:buClr>
                <a:srgbClr val="002060"/>
              </a:buClr>
              <a:buSzPts val="1400"/>
              <a:buChar char="•"/>
            </a:pPr>
            <a:r>
              <a:rPr lang="es-GT" dirty="0">
                <a:solidFill>
                  <a:srgbClr val="002060"/>
                </a:solidFill>
              </a:rPr>
              <a:t>Audífonos</a:t>
            </a:r>
            <a:endParaRPr lang="es-GT" sz="400" dirty="0"/>
          </a:p>
        </p:txBody>
      </p:sp>
    </p:spTree>
  </p:cSld>
  <p:clrMapOvr>
    <a:masterClrMapping/>
  </p:clrMapOvr>
  <p:transition>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2"/>
          <p:cNvSpPr txBox="1">
            <a:spLocks noGrp="1"/>
          </p:cNvSpPr>
          <p:nvPr>
            <p:ph type="title"/>
          </p:nvPr>
        </p:nvSpPr>
        <p:spPr>
          <a:xfrm>
            <a:off x="394500" y="758125"/>
            <a:ext cx="4585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600"/>
              <a:buFont typeface="Arial"/>
              <a:buNone/>
            </a:pPr>
            <a:r>
              <a:rPr lang="en-US" sz="3200" b="1" i="0" u="sng">
                <a:solidFill>
                  <a:srgbClr val="FF0000"/>
                </a:solidFill>
                <a:latin typeface="Arial"/>
                <a:ea typeface="Arial"/>
                <a:cs typeface="Arial"/>
                <a:sym typeface="Arial"/>
              </a:rPr>
              <a:t>Teaching and learning are planned with ALL students needs in mind</a:t>
            </a:r>
            <a:endParaRPr sz="4000"/>
          </a:p>
        </p:txBody>
      </p:sp>
      <p:pic>
        <p:nvPicPr>
          <p:cNvPr id="424" name="Google Shape;424;p52"/>
          <p:cNvPicPr preferRelativeResize="0">
            <a:picLocks noGrp="1"/>
          </p:cNvPicPr>
          <p:nvPr>
            <p:ph type="body" idx="1"/>
          </p:nvPr>
        </p:nvPicPr>
        <p:blipFill rotWithShape="1">
          <a:blip r:embed="rId3">
            <a:alphaModFix/>
          </a:blip>
          <a:srcRect/>
          <a:stretch/>
        </p:blipFill>
        <p:spPr>
          <a:xfrm>
            <a:off x="630450" y="2906003"/>
            <a:ext cx="4113300" cy="3016200"/>
          </a:xfrm>
          <a:prstGeom prst="rect">
            <a:avLst/>
          </a:prstGeom>
          <a:noFill/>
          <a:ln>
            <a:noFill/>
          </a:ln>
        </p:spPr>
      </p:pic>
      <p:pic>
        <p:nvPicPr>
          <p:cNvPr id="425" name="Google Shape;425;p52"/>
          <p:cNvPicPr preferRelativeResize="0"/>
          <p:nvPr/>
        </p:nvPicPr>
        <p:blipFill rotWithShape="1">
          <a:blip r:embed="rId4">
            <a:alphaModFix/>
          </a:blip>
          <a:srcRect/>
          <a:stretch/>
        </p:blipFill>
        <p:spPr>
          <a:xfrm>
            <a:off x="5619863" y="3600600"/>
            <a:ext cx="3081337" cy="2782887"/>
          </a:xfrm>
          <a:prstGeom prst="rect">
            <a:avLst/>
          </a:prstGeom>
          <a:noFill/>
          <a:ln>
            <a:noFill/>
          </a:ln>
        </p:spPr>
      </p:pic>
      <p:sp>
        <p:nvSpPr>
          <p:cNvPr id="426" name="Google Shape;426;p52"/>
          <p:cNvSpPr txBox="1"/>
          <p:nvPr/>
        </p:nvSpPr>
        <p:spPr>
          <a:xfrm>
            <a:off x="4979700" y="118450"/>
            <a:ext cx="41643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u="sng">
                <a:solidFill>
                  <a:srgbClr val="FF0000"/>
                </a:solidFill>
              </a:rPr>
              <a:t>Enseñando y aprendiendo es planeado con TODAS las nececidades de los niños en mente </a:t>
            </a:r>
            <a:endParaRPr sz="4000">
              <a:solidFill>
                <a:schemeClr val="dk1"/>
              </a:solidFill>
            </a:endParaRPr>
          </a:p>
        </p:txBody>
      </p:sp>
    </p:spTree>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3"/>
          <p:cNvSpPr txBox="1">
            <a:spLocks noGrp="1"/>
          </p:cNvSpPr>
          <p:nvPr>
            <p:ph type="title" idx="4294967295"/>
          </p:nvPr>
        </p:nvSpPr>
        <p:spPr>
          <a:xfrm>
            <a:off x="294925" y="320150"/>
            <a:ext cx="46587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a:buNone/>
            </a:pPr>
            <a:r>
              <a:rPr lang="en-US" sz="2700" b="1" i="0" u="sng" strike="noStrike" cap="none">
                <a:solidFill>
                  <a:srgbClr val="FF0000"/>
                </a:solidFill>
                <a:latin typeface="Arial"/>
                <a:ea typeface="Arial"/>
                <a:cs typeface="Arial"/>
                <a:sym typeface="Arial"/>
              </a:rPr>
              <a:t>We Must Remove Barriers to Inclusive Education</a:t>
            </a:r>
            <a:endParaRPr sz="3100"/>
          </a:p>
        </p:txBody>
      </p:sp>
      <p:pic>
        <p:nvPicPr>
          <p:cNvPr id="432" name="Google Shape;432;p53"/>
          <p:cNvPicPr preferRelativeResize="0"/>
          <p:nvPr/>
        </p:nvPicPr>
        <p:blipFill rotWithShape="1">
          <a:blip r:embed="rId3">
            <a:alphaModFix/>
          </a:blip>
          <a:srcRect l="1226" t="-7730" r="-7847" b="1108"/>
          <a:stretch/>
        </p:blipFill>
        <p:spPr>
          <a:xfrm>
            <a:off x="1187400" y="1902250"/>
            <a:ext cx="7101399" cy="4734274"/>
          </a:xfrm>
          <a:prstGeom prst="rect">
            <a:avLst/>
          </a:prstGeom>
          <a:noFill/>
          <a:ln>
            <a:noFill/>
          </a:ln>
        </p:spPr>
      </p:pic>
      <p:sp>
        <p:nvSpPr>
          <p:cNvPr id="433" name="Google Shape;433;p53"/>
          <p:cNvSpPr txBox="1"/>
          <p:nvPr/>
        </p:nvSpPr>
        <p:spPr>
          <a:xfrm>
            <a:off x="5131150" y="236825"/>
            <a:ext cx="3900900" cy="337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2700" b="1" u="sng" dirty="0">
                <a:solidFill>
                  <a:srgbClr val="FF0000"/>
                </a:solidFill>
              </a:rPr>
              <a:t>Debemos Remover Barreras para Educación Inclusiva</a:t>
            </a:r>
            <a:endParaRPr lang="es-GT" sz="100" dirty="0"/>
          </a:p>
        </p:txBody>
      </p:sp>
    </p:spTree>
  </p:cSld>
  <p:clrMapOvr>
    <a:masterClrMapping/>
  </p:clrMapOvr>
  <p:transition>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4"/>
          <p:cNvSpPr txBox="1">
            <a:spLocks noGrp="1"/>
          </p:cNvSpPr>
          <p:nvPr>
            <p:ph type="title"/>
          </p:nvPr>
        </p:nvSpPr>
        <p:spPr>
          <a:xfrm>
            <a:off x="297881" y="438550"/>
            <a:ext cx="4774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600"/>
              <a:buFont typeface="Arial"/>
              <a:buNone/>
            </a:pPr>
            <a:r>
              <a:rPr lang="en-US" sz="1800" b="1" i="0" u="sng">
                <a:solidFill>
                  <a:srgbClr val="FF0000"/>
                </a:solidFill>
                <a:latin typeface="Arial"/>
                <a:ea typeface="Arial"/>
                <a:cs typeface="Arial"/>
                <a:sym typeface="Arial"/>
              </a:rPr>
              <a:t>We have to Stop Focusing on the Why so that we can Focus on the How</a:t>
            </a:r>
            <a:endParaRPr sz="1800"/>
          </a:p>
        </p:txBody>
      </p:sp>
      <p:pic>
        <p:nvPicPr>
          <p:cNvPr id="439" name="Google Shape;439;p54"/>
          <p:cNvPicPr preferRelativeResize="0"/>
          <p:nvPr/>
        </p:nvPicPr>
        <p:blipFill rotWithShape="1">
          <a:blip r:embed="rId3">
            <a:alphaModFix/>
          </a:blip>
          <a:srcRect/>
          <a:stretch/>
        </p:blipFill>
        <p:spPr>
          <a:xfrm>
            <a:off x="1119187" y="4368800"/>
            <a:ext cx="1690687" cy="2336800"/>
          </a:xfrm>
          <a:prstGeom prst="rect">
            <a:avLst/>
          </a:prstGeom>
          <a:noFill/>
          <a:ln>
            <a:noFill/>
          </a:ln>
        </p:spPr>
      </p:pic>
      <p:pic>
        <p:nvPicPr>
          <p:cNvPr id="440" name="Google Shape;440;p54"/>
          <p:cNvPicPr preferRelativeResize="0"/>
          <p:nvPr/>
        </p:nvPicPr>
        <p:blipFill rotWithShape="1">
          <a:blip r:embed="rId4">
            <a:alphaModFix/>
          </a:blip>
          <a:srcRect/>
          <a:stretch/>
        </p:blipFill>
        <p:spPr>
          <a:xfrm>
            <a:off x="3962400" y="2517775"/>
            <a:ext cx="4986337" cy="3044825"/>
          </a:xfrm>
          <a:prstGeom prst="rect">
            <a:avLst/>
          </a:prstGeom>
          <a:noFill/>
          <a:ln>
            <a:noFill/>
          </a:ln>
        </p:spPr>
      </p:pic>
      <p:pic>
        <p:nvPicPr>
          <p:cNvPr id="441" name="Google Shape;441;p54"/>
          <p:cNvPicPr preferRelativeResize="0"/>
          <p:nvPr/>
        </p:nvPicPr>
        <p:blipFill rotWithShape="1">
          <a:blip r:embed="rId5">
            <a:alphaModFix/>
          </a:blip>
          <a:srcRect/>
          <a:stretch/>
        </p:blipFill>
        <p:spPr>
          <a:xfrm>
            <a:off x="554028" y="2328275"/>
            <a:ext cx="2307575" cy="2243726"/>
          </a:xfrm>
          <a:prstGeom prst="rect">
            <a:avLst/>
          </a:prstGeom>
          <a:noFill/>
          <a:ln>
            <a:noFill/>
          </a:ln>
        </p:spPr>
      </p:pic>
      <p:sp>
        <p:nvSpPr>
          <p:cNvPr id="442" name="Google Shape;442;p54"/>
          <p:cNvSpPr txBox="1"/>
          <p:nvPr/>
        </p:nvSpPr>
        <p:spPr>
          <a:xfrm>
            <a:off x="1143000" y="6762750"/>
            <a:ext cx="6858000" cy="230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0" i="0" u="sng" strike="noStrike" cap="none">
                <a:solidFill>
                  <a:schemeClr val="hlink"/>
                </a:solidFill>
                <a:latin typeface="Arial"/>
                <a:ea typeface="Arial"/>
                <a:cs typeface="Arial"/>
                <a:sym typeface="Arial"/>
                <a:hlinkClick r:id="rId6"/>
              </a:rPr>
              <a:t>This Photo</a:t>
            </a:r>
            <a:r>
              <a:rPr lang="en-US" sz="900" b="0" i="0" u="none" strike="noStrike" cap="none">
                <a:solidFill>
                  <a:schemeClr val="dk1"/>
                </a:solidFill>
                <a:latin typeface="Arial"/>
                <a:ea typeface="Arial"/>
                <a:cs typeface="Arial"/>
                <a:sym typeface="Arial"/>
              </a:rPr>
              <a:t>This Photo by Unknown Author is licensed under </a:t>
            </a:r>
            <a:r>
              <a:rPr lang="en-US" sz="900" b="0" i="0" u="sng" strike="noStrike" cap="none">
                <a:solidFill>
                  <a:schemeClr val="hlink"/>
                </a:solidFill>
                <a:latin typeface="Arial"/>
                <a:ea typeface="Arial"/>
                <a:cs typeface="Arial"/>
                <a:sym typeface="Arial"/>
                <a:hlinkClick r:id="rId7"/>
              </a:rPr>
              <a:t>CC BY-NC-ND</a:t>
            </a:r>
            <a:endParaRPr/>
          </a:p>
        </p:txBody>
      </p:sp>
      <p:sp>
        <p:nvSpPr>
          <p:cNvPr id="443" name="Google Shape;443;p54"/>
          <p:cNvSpPr txBox="1"/>
          <p:nvPr/>
        </p:nvSpPr>
        <p:spPr>
          <a:xfrm>
            <a:off x="5486400" y="296025"/>
            <a:ext cx="34623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u="sng">
                <a:solidFill>
                  <a:srgbClr val="FF0000"/>
                </a:solidFill>
              </a:rPr>
              <a:t>Tenemos que parar de concentrarnos en él porque para que podamos enfocarnos en él como </a:t>
            </a:r>
            <a:endParaRPr sz="1800"/>
          </a:p>
        </p:txBody>
      </p:sp>
      <p:sp>
        <p:nvSpPr>
          <p:cNvPr id="444" name="Google Shape;444;p54"/>
          <p:cNvSpPr txBox="1"/>
          <p:nvPr/>
        </p:nvSpPr>
        <p:spPr>
          <a:xfrm>
            <a:off x="3882375" y="43688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dk1"/>
                </a:solidFill>
              </a:rPr>
              <a:t>Construyendo Capacidad</a:t>
            </a:r>
            <a:endParaRPr/>
          </a:p>
        </p:txBody>
      </p:sp>
    </p:spTree>
  </p:cSld>
  <p:clrMapOvr>
    <a:masterClrMapping/>
  </p:clrMapOvr>
  <p:transition>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5"/>
          <p:cNvSpPr txBox="1">
            <a:spLocks noGrp="1"/>
          </p:cNvSpPr>
          <p:nvPr>
            <p:ph type="title" idx="4294967295"/>
          </p:nvPr>
        </p:nvSpPr>
        <p:spPr>
          <a:xfrm>
            <a:off x="-383175" y="571250"/>
            <a:ext cx="5405700" cy="716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a:buNone/>
            </a:pPr>
            <a:r>
              <a:rPr lang="en-US" sz="2700" b="1" i="0" u="sng" strike="noStrike" cap="none">
                <a:solidFill>
                  <a:srgbClr val="FF0000"/>
                </a:solidFill>
                <a:latin typeface="Arial"/>
                <a:ea typeface="Arial"/>
                <a:cs typeface="Arial"/>
                <a:sym typeface="Arial"/>
              </a:rPr>
              <a:t>Genuinely Accept </a:t>
            </a:r>
            <a:endParaRPr sz="2700" b="1" i="0" u="sng"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4000"/>
              <a:buFont typeface="Arial"/>
              <a:buNone/>
            </a:pPr>
            <a:r>
              <a:rPr lang="en-US" sz="2700" b="1" i="0" u="sng" strike="noStrike" cap="none">
                <a:solidFill>
                  <a:srgbClr val="FF0000"/>
                </a:solidFill>
                <a:latin typeface="Arial"/>
                <a:ea typeface="Arial"/>
                <a:cs typeface="Arial"/>
                <a:sym typeface="Arial"/>
              </a:rPr>
              <a:t>Everyone </a:t>
            </a:r>
            <a:endParaRPr sz="2700" b="1" i="0" u="sng"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4000"/>
              <a:buFont typeface="Arial"/>
              <a:buNone/>
            </a:pPr>
            <a:r>
              <a:rPr lang="en-US" sz="2700" b="1" i="0" u="sng" strike="noStrike" cap="none">
                <a:solidFill>
                  <a:srgbClr val="FF0000"/>
                </a:solidFill>
                <a:latin typeface="Arial"/>
                <a:ea typeface="Arial"/>
                <a:cs typeface="Arial"/>
                <a:sym typeface="Arial"/>
              </a:rPr>
              <a:t>for Who They Are!!!</a:t>
            </a:r>
            <a:endParaRPr sz="3100"/>
          </a:p>
        </p:txBody>
      </p:sp>
      <p:pic>
        <p:nvPicPr>
          <p:cNvPr id="450" name="Google Shape;450;p55"/>
          <p:cNvPicPr preferRelativeResize="0"/>
          <p:nvPr/>
        </p:nvPicPr>
        <p:blipFill rotWithShape="1">
          <a:blip r:embed="rId3">
            <a:alphaModFix/>
          </a:blip>
          <a:srcRect/>
          <a:stretch/>
        </p:blipFill>
        <p:spPr>
          <a:xfrm>
            <a:off x="2255300" y="2451979"/>
            <a:ext cx="5096075" cy="3553300"/>
          </a:xfrm>
          <a:prstGeom prst="rect">
            <a:avLst/>
          </a:prstGeom>
          <a:noFill/>
          <a:ln>
            <a:noFill/>
          </a:ln>
        </p:spPr>
      </p:pic>
      <p:sp>
        <p:nvSpPr>
          <p:cNvPr id="451" name="Google Shape;451;p55"/>
          <p:cNvSpPr txBox="1"/>
          <p:nvPr/>
        </p:nvSpPr>
        <p:spPr>
          <a:xfrm>
            <a:off x="5180500" y="429000"/>
            <a:ext cx="37563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u="sng">
                <a:solidFill>
                  <a:srgbClr val="FF0000"/>
                </a:solidFill>
              </a:rPr>
              <a:t>Realmente aceptar a la gente por quienes son!!!</a:t>
            </a:r>
            <a:endParaRPr sz="200"/>
          </a:p>
        </p:txBody>
      </p:sp>
    </p:spTree>
  </p:cSld>
  <p:clrMapOvr>
    <a:masterClrMapping/>
  </p:clrMapOvr>
  <p:transition>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6"/>
          <p:cNvSpPr txBox="1">
            <a:spLocks noGrp="1"/>
          </p:cNvSpPr>
          <p:nvPr>
            <p:ph type="title"/>
          </p:nvPr>
        </p:nvSpPr>
        <p:spPr>
          <a:xfrm>
            <a:off x="62500" y="797625"/>
            <a:ext cx="45951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4400" b="1" i="0" u="sng">
                <a:solidFill>
                  <a:srgbClr val="FF0000"/>
                </a:solidFill>
                <a:latin typeface="Arial"/>
                <a:ea typeface="Arial"/>
                <a:cs typeface="Arial"/>
                <a:sym typeface="Arial"/>
              </a:rPr>
              <a:t>Give Folks the Dignity they Deserve!!!</a:t>
            </a:r>
            <a:endParaRPr/>
          </a:p>
        </p:txBody>
      </p:sp>
      <p:pic>
        <p:nvPicPr>
          <p:cNvPr id="457" name="Google Shape;457;p56"/>
          <p:cNvPicPr preferRelativeResize="0"/>
          <p:nvPr/>
        </p:nvPicPr>
        <p:blipFill rotWithShape="1">
          <a:blip r:embed="rId3">
            <a:alphaModFix/>
          </a:blip>
          <a:srcRect/>
          <a:stretch/>
        </p:blipFill>
        <p:spPr>
          <a:xfrm>
            <a:off x="351400" y="3389925"/>
            <a:ext cx="3778250" cy="2368550"/>
          </a:xfrm>
          <a:prstGeom prst="rect">
            <a:avLst/>
          </a:prstGeom>
          <a:noFill/>
          <a:ln>
            <a:noFill/>
          </a:ln>
        </p:spPr>
      </p:pic>
      <p:pic>
        <p:nvPicPr>
          <p:cNvPr id="458" name="Google Shape;458;p56"/>
          <p:cNvPicPr preferRelativeResize="0"/>
          <p:nvPr/>
        </p:nvPicPr>
        <p:blipFill rotWithShape="1">
          <a:blip r:embed="rId4">
            <a:alphaModFix/>
          </a:blip>
          <a:srcRect/>
          <a:stretch/>
        </p:blipFill>
        <p:spPr>
          <a:xfrm>
            <a:off x="4362450" y="2974000"/>
            <a:ext cx="4286250" cy="3200400"/>
          </a:xfrm>
          <a:prstGeom prst="rect">
            <a:avLst/>
          </a:prstGeom>
          <a:noFill/>
          <a:ln>
            <a:noFill/>
          </a:ln>
        </p:spPr>
      </p:pic>
      <p:sp>
        <p:nvSpPr>
          <p:cNvPr id="459" name="Google Shape;459;p56"/>
          <p:cNvSpPr txBox="1"/>
          <p:nvPr/>
        </p:nvSpPr>
        <p:spPr>
          <a:xfrm>
            <a:off x="4529250" y="350450"/>
            <a:ext cx="42864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u="sng" dirty="0">
                <a:solidFill>
                  <a:srgbClr val="FF0000"/>
                </a:solidFill>
              </a:rPr>
              <a:t>¡¡¡</a:t>
            </a:r>
            <a:r>
              <a:rPr lang="es-GT" sz="4400" b="1" u="sng" dirty="0">
                <a:solidFill>
                  <a:srgbClr val="FF0000"/>
                </a:solidFill>
              </a:rPr>
              <a:t>Dar a gente la dignidad que se merecen</a:t>
            </a:r>
            <a:r>
              <a:rPr lang="en-US" sz="4400" b="1" u="sng" dirty="0">
                <a:solidFill>
                  <a:srgbClr val="FF0000"/>
                </a:solidFill>
              </a:rPr>
              <a:t>!!!</a:t>
            </a:r>
            <a:endParaRPr dirty="0"/>
          </a:p>
        </p:txBody>
      </p:sp>
    </p:spTree>
  </p:cSld>
  <p:clrMapOvr>
    <a:masterClrMapping/>
  </p:clrMapOvr>
  <p:transition>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7"/>
          <p:cNvSpPr txBox="1">
            <a:spLocks noGrp="1"/>
          </p:cNvSpPr>
          <p:nvPr>
            <p:ph type="title"/>
          </p:nvPr>
        </p:nvSpPr>
        <p:spPr>
          <a:xfrm>
            <a:off x="322200" y="393050"/>
            <a:ext cx="4249800" cy="1017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4400" b="1" i="0" u="sng">
                <a:solidFill>
                  <a:srgbClr val="FF0000"/>
                </a:solidFill>
                <a:latin typeface="Arial"/>
                <a:ea typeface="Arial"/>
                <a:cs typeface="Arial"/>
                <a:sym typeface="Arial"/>
              </a:rPr>
              <a:t>Respect Everyone</a:t>
            </a:r>
            <a:endParaRPr/>
          </a:p>
        </p:txBody>
      </p:sp>
      <p:pic>
        <p:nvPicPr>
          <p:cNvPr id="465" name="Google Shape;465;p57"/>
          <p:cNvPicPr preferRelativeResize="0"/>
          <p:nvPr/>
        </p:nvPicPr>
        <p:blipFill rotWithShape="1">
          <a:blip r:embed="rId3">
            <a:alphaModFix/>
          </a:blip>
          <a:srcRect/>
          <a:stretch/>
        </p:blipFill>
        <p:spPr>
          <a:xfrm>
            <a:off x="1081088" y="1907200"/>
            <a:ext cx="6981825" cy="5029200"/>
          </a:xfrm>
          <a:prstGeom prst="rect">
            <a:avLst/>
          </a:prstGeom>
          <a:noFill/>
          <a:ln>
            <a:noFill/>
          </a:ln>
        </p:spPr>
      </p:pic>
      <p:sp>
        <p:nvSpPr>
          <p:cNvPr id="466" name="Google Shape;466;p57"/>
          <p:cNvSpPr txBox="1"/>
          <p:nvPr/>
        </p:nvSpPr>
        <p:spPr>
          <a:xfrm>
            <a:off x="5407450" y="98675"/>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u="sng">
                <a:solidFill>
                  <a:srgbClr val="FF0000"/>
                </a:solidFill>
              </a:rPr>
              <a:t>Respetar a todos</a:t>
            </a:r>
            <a:endParaRPr/>
          </a:p>
        </p:txBody>
      </p:sp>
    </p:spTree>
  </p:cSld>
  <p:clrMapOvr>
    <a:masterClrMapping/>
  </p:clrMapOvr>
  <p:transition>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8"/>
          <p:cNvSpPr txBox="1">
            <a:spLocks noGrp="1"/>
          </p:cNvSpPr>
          <p:nvPr>
            <p:ph type="title" idx="4294967295"/>
          </p:nvPr>
        </p:nvSpPr>
        <p:spPr>
          <a:xfrm>
            <a:off x="0" y="418825"/>
            <a:ext cx="4026000" cy="186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a:buNone/>
            </a:pPr>
            <a:r>
              <a:rPr lang="en-US" sz="3100" b="1" i="0" u="sng" strike="noStrike" cap="none">
                <a:solidFill>
                  <a:srgbClr val="FF0000"/>
                </a:solidFill>
                <a:latin typeface="Arial"/>
                <a:ea typeface="Arial"/>
                <a:cs typeface="Arial"/>
                <a:sym typeface="Arial"/>
              </a:rPr>
              <a:t>Use Differentiation for &amp; Honor Individualization of ALL!!!</a:t>
            </a:r>
            <a:endParaRPr sz="3500"/>
          </a:p>
        </p:txBody>
      </p:sp>
      <p:pic>
        <p:nvPicPr>
          <p:cNvPr id="472" name="Google Shape;472;p58"/>
          <p:cNvPicPr preferRelativeResize="0"/>
          <p:nvPr/>
        </p:nvPicPr>
        <p:blipFill rotWithShape="1">
          <a:blip r:embed="rId3">
            <a:alphaModFix/>
          </a:blip>
          <a:srcRect l="25224" t="1" r="15540" b="23982"/>
          <a:stretch/>
        </p:blipFill>
        <p:spPr>
          <a:xfrm>
            <a:off x="2212000" y="2906500"/>
            <a:ext cx="4300650" cy="3802125"/>
          </a:xfrm>
          <a:prstGeom prst="rect">
            <a:avLst/>
          </a:prstGeom>
          <a:noFill/>
          <a:ln>
            <a:noFill/>
          </a:ln>
        </p:spPr>
      </p:pic>
      <p:sp>
        <p:nvSpPr>
          <p:cNvPr id="473" name="Google Shape;473;p58"/>
          <p:cNvSpPr txBox="1"/>
          <p:nvPr/>
        </p:nvSpPr>
        <p:spPr>
          <a:xfrm>
            <a:off x="4993000" y="98675"/>
            <a:ext cx="3444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900" b="1" u="sng" dirty="0">
                <a:solidFill>
                  <a:srgbClr val="FF0000"/>
                </a:solidFill>
              </a:rPr>
              <a:t>¡¡¡Usar la individualización y honrar la individualización para TODOS</a:t>
            </a:r>
            <a:r>
              <a:rPr lang="en-US" sz="2900" b="1" u="sng" dirty="0">
                <a:solidFill>
                  <a:srgbClr val="FF0000"/>
                </a:solidFill>
              </a:rPr>
              <a:t>!!!</a:t>
            </a:r>
            <a:endParaRPr sz="300" dirty="0"/>
          </a:p>
        </p:txBody>
      </p:sp>
    </p:spTree>
  </p:cSld>
  <p:clrMapOvr>
    <a:masterClrMapping/>
  </p:clrMapOvr>
  <p:transition>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9"/>
          <p:cNvSpPr txBox="1">
            <a:spLocks noGrp="1"/>
          </p:cNvSpPr>
          <p:nvPr>
            <p:ph type="title"/>
          </p:nvPr>
        </p:nvSpPr>
        <p:spPr>
          <a:xfrm>
            <a:off x="0" y="175950"/>
            <a:ext cx="4495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Arial"/>
              <a:buNone/>
            </a:pPr>
            <a:r>
              <a:rPr lang="en-US" sz="2800" b="1" i="0" u="sng">
                <a:solidFill>
                  <a:srgbClr val="FF0000"/>
                </a:solidFill>
                <a:latin typeface="Arial"/>
                <a:ea typeface="Arial"/>
                <a:cs typeface="Arial"/>
                <a:sym typeface="Arial"/>
              </a:rPr>
              <a:t>Provide What is Needed to Support Competence</a:t>
            </a:r>
            <a:endParaRPr sz="3200"/>
          </a:p>
        </p:txBody>
      </p:sp>
      <p:sp>
        <p:nvSpPr>
          <p:cNvPr id="479" name="Google Shape;479;p59"/>
          <p:cNvSpPr txBox="1">
            <a:spLocks noGrp="1"/>
          </p:cNvSpPr>
          <p:nvPr>
            <p:ph type="body" idx="1"/>
          </p:nvPr>
        </p:nvSpPr>
        <p:spPr>
          <a:xfrm>
            <a:off x="151325" y="1422575"/>
            <a:ext cx="4299000" cy="2197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002060"/>
              </a:buClr>
              <a:buSzPts val="2800"/>
              <a:buFont typeface="Arial"/>
              <a:buChar char="•"/>
            </a:pPr>
            <a:r>
              <a:rPr lang="en-US" sz="2800" b="0" i="0" u="none">
                <a:solidFill>
                  <a:srgbClr val="002060"/>
                </a:solidFill>
                <a:latin typeface="Arial"/>
                <a:ea typeface="Arial"/>
                <a:cs typeface="Arial"/>
                <a:sym typeface="Arial"/>
              </a:rPr>
              <a:t>Assistive Technology</a:t>
            </a:r>
            <a:endParaRPr/>
          </a:p>
          <a:p>
            <a:pPr marL="342900" lvl="0" indent="-342900" algn="l" rtl="0">
              <a:lnSpc>
                <a:spcPct val="100000"/>
              </a:lnSpc>
              <a:spcBef>
                <a:spcPts val="560"/>
              </a:spcBef>
              <a:spcAft>
                <a:spcPts val="0"/>
              </a:spcAft>
              <a:buClr>
                <a:srgbClr val="002060"/>
              </a:buClr>
              <a:buSzPts val="2800"/>
              <a:buFont typeface="Arial"/>
              <a:buChar char="•"/>
            </a:pPr>
            <a:r>
              <a:rPr lang="en-US" sz="2800" b="0" i="0" u="none">
                <a:solidFill>
                  <a:srgbClr val="002060"/>
                </a:solidFill>
                <a:latin typeface="Arial"/>
                <a:ea typeface="Arial"/>
                <a:cs typeface="Arial"/>
                <a:sym typeface="Arial"/>
              </a:rPr>
              <a:t>Facilitated Communication</a:t>
            </a:r>
            <a:endParaRPr/>
          </a:p>
          <a:p>
            <a:pPr marL="342900" lvl="0" indent="-342900" algn="l" rtl="0">
              <a:lnSpc>
                <a:spcPct val="100000"/>
              </a:lnSpc>
              <a:spcBef>
                <a:spcPts val="560"/>
              </a:spcBef>
              <a:spcAft>
                <a:spcPts val="0"/>
              </a:spcAft>
              <a:buClr>
                <a:srgbClr val="002060"/>
              </a:buClr>
              <a:buSzPts val="2800"/>
              <a:buFont typeface="Arial"/>
              <a:buChar char="•"/>
            </a:pPr>
            <a:r>
              <a:rPr lang="en-US" sz="2800" b="0" i="0" u="none">
                <a:solidFill>
                  <a:srgbClr val="002060"/>
                </a:solidFill>
                <a:latin typeface="Arial"/>
                <a:ea typeface="Arial"/>
                <a:cs typeface="Arial"/>
                <a:sym typeface="Arial"/>
              </a:rPr>
              <a:t>Social Stories</a:t>
            </a:r>
            <a:endParaRPr/>
          </a:p>
          <a:p>
            <a:pPr marL="342900" lvl="0" indent="-342900" algn="l" rtl="0">
              <a:lnSpc>
                <a:spcPct val="100000"/>
              </a:lnSpc>
              <a:spcBef>
                <a:spcPts val="560"/>
              </a:spcBef>
              <a:spcAft>
                <a:spcPts val="0"/>
              </a:spcAft>
              <a:buClr>
                <a:srgbClr val="002060"/>
              </a:buClr>
              <a:buSzPts val="2800"/>
              <a:buFont typeface="Arial"/>
              <a:buChar char="•"/>
            </a:pPr>
            <a:r>
              <a:rPr lang="en-US" sz="2800" b="0" i="0" u="none">
                <a:solidFill>
                  <a:srgbClr val="002060"/>
                </a:solidFill>
                <a:latin typeface="Arial"/>
                <a:ea typeface="Arial"/>
                <a:cs typeface="Arial"/>
                <a:sym typeface="Arial"/>
              </a:rPr>
              <a:t>And so forth…</a:t>
            </a:r>
            <a:endParaRPr/>
          </a:p>
        </p:txBody>
      </p:sp>
      <p:pic>
        <p:nvPicPr>
          <p:cNvPr id="480" name="Google Shape;480;p59"/>
          <p:cNvPicPr preferRelativeResize="0"/>
          <p:nvPr/>
        </p:nvPicPr>
        <p:blipFill rotWithShape="1">
          <a:blip r:embed="rId3">
            <a:alphaModFix/>
          </a:blip>
          <a:srcRect/>
          <a:stretch/>
        </p:blipFill>
        <p:spPr>
          <a:xfrm>
            <a:off x="762000" y="3751262"/>
            <a:ext cx="2857500" cy="2857500"/>
          </a:xfrm>
          <a:prstGeom prst="rect">
            <a:avLst/>
          </a:prstGeom>
          <a:noFill/>
          <a:ln>
            <a:noFill/>
          </a:ln>
        </p:spPr>
      </p:pic>
      <p:pic>
        <p:nvPicPr>
          <p:cNvPr id="481" name="Google Shape;481;p59"/>
          <p:cNvPicPr preferRelativeResize="0"/>
          <p:nvPr/>
        </p:nvPicPr>
        <p:blipFill rotWithShape="1">
          <a:blip r:embed="rId4">
            <a:alphaModFix/>
          </a:blip>
          <a:srcRect/>
          <a:stretch/>
        </p:blipFill>
        <p:spPr>
          <a:xfrm>
            <a:off x="4716175" y="3849125"/>
            <a:ext cx="3612100" cy="2709075"/>
          </a:xfrm>
          <a:prstGeom prst="rect">
            <a:avLst/>
          </a:prstGeom>
          <a:noFill/>
          <a:ln>
            <a:noFill/>
          </a:ln>
        </p:spPr>
      </p:pic>
      <p:sp>
        <p:nvSpPr>
          <p:cNvPr id="482" name="Google Shape;482;p59"/>
          <p:cNvSpPr txBox="1"/>
          <p:nvPr/>
        </p:nvSpPr>
        <p:spPr>
          <a:xfrm>
            <a:off x="5022625" y="290850"/>
            <a:ext cx="40062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u="sng">
                <a:solidFill>
                  <a:srgbClr val="FF0000"/>
                </a:solidFill>
              </a:rPr>
              <a:t>Proporciona lo que se necesita para apoyar la competencia</a:t>
            </a:r>
            <a:endParaRPr sz="3000">
              <a:solidFill>
                <a:schemeClr val="dk1"/>
              </a:solidFill>
            </a:endParaRPr>
          </a:p>
        </p:txBody>
      </p:sp>
      <p:sp>
        <p:nvSpPr>
          <p:cNvPr id="483" name="Google Shape;483;p59"/>
          <p:cNvSpPr txBox="1"/>
          <p:nvPr/>
        </p:nvSpPr>
        <p:spPr>
          <a:xfrm>
            <a:off x="4632300" y="1652275"/>
            <a:ext cx="4682700" cy="19675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rgbClr val="002060"/>
              </a:buClr>
              <a:buSzPts val="2800"/>
              <a:buChar char="•"/>
            </a:pPr>
            <a:r>
              <a:rPr lang="es-GT" sz="2800" dirty="0">
                <a:solidFill>
                  <a:srgbClr val="002060"/>
                </a:solidFill>
              </a:rPr>
              <a:t>Tecnología Asistida</a:t>
            </a:r>
            <a:endParaRPr lang="es-GT" sz="3200" dirty="0">
              <a:solidFill>
                <a:schemeClr val="dk1"/>
              </a:solidFill>
            </a:endParaRPr>
          </a:p>
          <a:p>
            <a:pPr marL="342900" lvl="0" indent="-342900" algn="l" rtl="0">
              <a:spcBef>
                <a:spcPts val="560"/>
              </a:spcBef>
              <a:spcAft>
                <a:spcPts val="0"/>
              </a:spcAft>
              <a:buClr>
                <a:srgbClr val="002060"/>
              </a:buClr>
              <a:buSzPts val="2800"/>
              <a:buChar char="•"/>
            </a:pPr>
            <a:r>
              <a:rPr lang="es-GT" sz="2800" dirty="0">
                <a:solidFill>
                  <a:srgbClr val="002060"/>
                </a:solidFill>
              </a:rPr>
              <a:t>Comunicación Facilitada </a:t>
            </a:r>
            <a:endParaRPr lang="es-GT" sz="3200" dirty="0">
              <a:solidFill>
                <a:schemeClr val="dk1"/>
              </a:solidFill>
            </a:endParaRPr>
          </a:p>
          <a:p>
            <a:pPr marL="342900" lvl="0" indent="-342900" algn="l" rtl="0">
              <a:spcBef>
                <a:spcPts val="560"/>
              </a:spcBef>
              <a:spcAft>
                <a:spcPts val="0"/>
              </a:spcAft>
              <a:buClr>
                <a:srgbClr val="002060"/>
              </a:buClr>
              <a:buSzPts val="2800"/>
              <a:buChar char="•"/>
            </a:pPr>
            <a:r>
              <a:rPr lang="es-GT" sz="2800" dirty="0">
                <a:solidFill>
                  <a:srgbClr val="002060"/>
                </a:solidFill>
              </a:rPr>
              <a:t>Historias Sociales</a:t>
            </a:r>
            <a:endParaRPr lang="es-GT" sz="3200" dirty="0">
              <a:solidFill>
                <a:schemeClr val="dk1"/>
              </a:solidFill>
            </a:endParaRPr>
          </a:p>
          <a:p>
            <a:pPr marL="342900" lvl="0" indent="-342900" algn="l" rtl="0">
              <a:spcBef>
                <a:spcPts val="560"/>
              </a:spcBef>
              <a:spcAft>
                <a:spcPts val="0"/>
              </a:spcAft>
              <a:buClr>
                <a:srgbClr val="002060"/>
              </a:buClr>
              <a:buSzPts val="2800"/>
              <a:buChar char="•"/>
            </a:pPr>
            <a:r>
              <a:rPr lang="es-GT" sz="2800" dirty="0">
                <a:solidFill>
                  <a:srgbClr val="002060"/>
                </a:solidFill>
              </a:rPr>
              <a:t>Etcétera...</a:t>
            </a:r>
            <a:endParaRPr lang="es-GT" dirty="0"/>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152400" y="274625"/>
            <a:ext cx="3932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Arial"/>
              <a:buNone/>
            </a:pPr>
            <a:r>
              <a:rPr lang="en-US" sz="3900" b="1" i="0" u="sng">
                <a:solidFill>
                  <a:srgbClr val="FF0000"/>
                </a:solidFill>
                <a:latin typeface="Arial"/>
                <a:ea typeface="Arial"/>
                <a:cs typeface="Arial"/>
                <a:sym typeface="Arial"/>
              </a:rPr>
              <a:t>The Good News &amp; the Bad News</a:t>
            </a:r>
            <a:endParaRPr sz="4300"/>
          </a:p>
        </p:txBody>
      </p:sp>
      <p:sp>
        <p:nvSpPr>
          <p:cNvPr id="114" name="Google Shape;114;p16"/>
          <p:cNvSpPr txBox="1">
            <a:spLocks noGrp="1"/>
          </p:cNvSpPr>
          <p:nvPr>
            <p:ph type="body" idx="1"/>
          </p:nvPr>
        </p:nvSpPr>
        <p:spPr>
          <a:xfrm>
            <a:off x="152400" y="1738350"/>
            <a:ext cx="41910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2060"/>
              </a:buClr>
              <a:buSzPts val="2400"/>
              <a:buFont typeface="Arial"/>
              <a:buChar char="•"/>
            </a:pPr>
            <a:r>
              <a:rPr lang="en-US" sz="2400" b="0" i="0" u="none" dirty="0">
                <a:solidFill>
                  <a:schemeClr val="tx1"/>
                </a:solidFill>
                <a:sym typeface="Arial"/>
              </a:rPr>
              <a:t>The good news is that people with disabilities are experiencing a higher quality of life than they ever have before.</a:t>
            </a:r>
            <a:endParaRPr dirty="0">
              <a:solidFill>
                <a:schemeClr val="tx1"/>
              </a:solidFill>
            </a:endParaRPr>
          </a:p>
          <a:p>
            <a:pPr marL="342900" marR="0" lvl="0" indent="-342900" algn="l" rtl="0">
              <a:lnSpc>
                <a:spcPct val="100000"/>
              </a:lnSpc>
              <a:spcBef>
                <a:spcPts val="480"/>
              </a:spcBef>
              <a:spcAft>
                <a:spcPts val="0"/>
              </a:spcAft>
              <a:buClr>
                <a:srgbClr val="002060"/>
              </a:buClr>
              <a:buSzPts val="2400"/>
              <a:buFont typeface="Arial"/>
              <a:buChar char="•"/>
            </a:pPr>
            <a:r>
              <a:rPr lang="en-US" sz="2400" b="0" i="0" u="none" dirty="0">
                <a:solidFill>
                  <a:schemeClr val="tx1"/>
                </a:solidFill>
                <a:sym typeface="Arial"/>
              </a:rPr>
              <a:t>The bad news is that this improvement is at a much slower rate than many of us expected or are willing to accept.</a:t>
            </a:r>
            <a:endParaRPr dirty="0">
              <a:solidFill>
                <a:schemeClr val="tx1"/>
              </a:solidFill>
            </a:endParaRPr>
          </a:p>
        </p:txBody>
      </p:sp>
      <p:pic>
        <p:nvPicPr>
          <p:cNvPr id="115" name="Google Shape;115;p16"/>
          <p:cNvPicPr preferRelativeResize="0"/>
          <p:nvPr/>
        </p:nvPicPr>
        <p:blipFill rotWithShape="1">
          <a:blip r:embed="rId3">
            <a:alphaModFix/>
          </a:blip>
          <a:srcRect/>
          <a:stretch/>
        </p:blipFill>
        <p:spPr>
          <a:xfrm>
            <a:off x="7142525" y="5383750"/>
            <a:ext cx="1679150" cy="1295125"/>
          </a:xfrm>
          <a:prstGeom prst="rect">
            <a:avLst/>
          </a:prstGeom>
          <a:noFill/>
          <a:ln>
            <a:noFill/>
          </a:ln>
        </p:spPr>
      </p:pic>
      <p:pic>
        <p:nvPicPr>
          <p:cNvPr id="116" name="Google Shape;116;p16"/>
          <p:cNvPicPr preferRelativeResize="0"/>
          <p:nvPr/>
        </p:nvPicPr>
        <p:blipFill rotWithShape="1">
          <a:blip r:embed="rId4">
            <a:alphaModFix/>
          </a:blip>
          <a:srcRect/>
          <a:stretch/>
        </p:blipFill>
        <p:spPr>
          <a:xfrm>
            <a:off x="2128075" y="5207654"/>
            <a:ext cx="2075521" cy="1295125"/>
          </a:xfrm>
          <a:prstGeom prst="rect">
            <a:avLst/>
          </a:prstGeom>
          <a:noFill/>
          <a:ln>
            <a:noFill/>
          </a:ln>
        </p:spPr>
      </p:pic>
      <p:sp>
        <p:nvSpPr>
          <p:cNvPr id="117" name="Google Shape;117;p16"/>
          <p:cNvSpPr txBox="1"/>
          <p:nvPr/>
        </p:nvSpPr>
        <p:spPr>
          <a:xfrm>
            <a:off x="4343400" y="177625"/>
            <a:ext cx="4629912" cy="132239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00" b="1" dirty="0">
                <a:solidFill>
                  <a:srgbClr val="FF0000"/>
                </a:solidFill>
              </a:rPr>
              <a:t>    </a:t>
            </a:r>
            <a:r>
              <a:rPr lang="es-GT" sz="3900" b="1" u="sng" dirty="0">
                <a:solidFill>
                  <a:srgbClr val="FF0000"/>
                </a:solidFill>
              </a:rPr>
              <a:t>Las Buenas y Las Malas Noticias</a:t>
            </a:r>
            <a:endParaRPr lang="es-GT" sz="1300" dirty="0"/>
          </a:p>
        </p:txBody>
      </p:sp>
      <p:sp>
        <p:nvSpPr>
          <p:cNvPr id="118" name="Google Shape;118;p16"/>
          <p:cNvSpPr txBox="1"/>
          <p:nvPr/>
        </p:nvSpPr>
        <p:spPr>
          <a:xfrm>
            <a:off x="4572000" y="1629800"/>
            <a:ext cx="4613700" cy="4417432"/>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rgbClr val="002060"/>
              </a:buClr>
              <a:buSzPts val="2400"/>
              <a:buChar char="•"/>
            </a:pPr>
            <a:r>
              <a:rPr lang="es-MX" sz="2400" dirty="0">
                <a:solidFill>
                  <a:schemeClr val="tx1"/>
                </a:solidFill>
              </a:rPr>
              <a:t>La buena noticia es que las personas con discapacidades están pasando experiencias con una calidad de vida más alta que nunca antes</a:t>
            </a:r>
            <a:endParaRPr lang="es-MX" sz="3200" dirty="0">
              <a:solidFill>
                <a:schemeClr val="tx1"/>
              </a:solidFill>
            </a:endParaRPr>
          </a:p>
          <a:p>
            <a:pPr marL="342900" lvl="0" indent="-342900" algn="l" rtl="0">
              <a:spcBef>
                <a:spcPts val="480"/>
              </a:spcBef>
              <a:spcAft>
                <a:spcPts val="0"/>
              </a:spcAft>
              <a:buClr>
                <a:srgbClr val="002060"/>
              </a:buClr>
              <a:buSzPts val="2400"/>
              <a:buChar char="•"/>
            </a:pPr>
            <a:r>
              <a:rPr lang="es-MX" sz="2400" dirty="0">
                <a:solidFill>
                  <a:schemeClr val="tx1"/>
                </a:solidFill>
              </a:rPr>
              <a:t>La mala noticia es que está mejorando en un ritmo mucho más lento de lo que muchos de nosotros esperábamos o estamos dispuestos a aceptar.</a:t>
            </a:r>
            <a:endParaRPr lang="es-MX" dirty="0">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0"/>
          <p:cNvSpPr txBox="1">
            <a:spLocks noGrp="1"/>
          </p:cNvSpPr>
          <p:nvPr>
            <p:ph type="title"/>
          </p:nvPr>
        </p:nvSpPr>
        <p:spPr>
          <a:xfrm>
            <a:off x="304800" y="512025"/>
            <a:ext cx="4540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Arial"/>
              <a:buNone/>
            </a:pPr>
            <a:r>
              <a:rPr lang="en-US" sz="3100" b="1" i="0" u="sng">
                <a:solidFill>
                  <a:srgbClr val="FF0000"/>
                </a:solidFill>
                <a:latin typeface="Arial"/>
                <a:ea typeface="Arial"/>
                <a:cs typeface="Arial"/>
                <a:sym typeface="Arial"/>
              </a:rPr>
              <a:t>Protect the Authenticity of each Individual – That Means ALL!!!</a:t>
            </a:r>
            <a:endParaRPr sz="3500"/>
          </a:p>
        </p:txBody>
      </p:sp>
      <p:sp>
        <p:nvSpPr>
          <p:cNvPr id="489" name="Google Shape;489;p60"/>
          <p:cNvSpPr txBox="1">
            <a:spLocks noGrp="1"/>
          </p:cNvSpPr>
          <p:nvPr>
            <p:ph type="body" idx="1"/>
          </p:nvPr>
        </p:nvSpPr>
        <p:spPr>
          <a:xfrm>
            <a:off x="5279175" y="59197"/>
            <a:ext cx="3269400" cy="5553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4000"/>
              <a:buFont typeface="Arial"/>
              <a:buNone/>
            </a:pPr>
            <a:r>
              <a:rPr lang="en-US" sz="3000" b="1" u="sng">
                <a:solidFill>
                  <a:srgbClr val="FF0000"/>
                </a:solidFill>
              </a:rPr>
              <a:t>Proteger la Autenticidad de cada individuo-- eso significa TODOS!!! </a:t>
            </a:r>
            <a:endParaRPr sz="2400">
              <a:solidFill>
                <a:schemeClr val="dk1"/>
              </a:solidFill>
              <a:latin typeface="Arial"/>
              <a:ea typeface="Arial"/>
              <a:cs typeface="Arial"/>
              <a:sym typeface="Arial"/>
            </a:endParaRPr>
          </a:p>
        </p:txBody>
      </p:sp>
      <p:pic>
        <p:nvPicPr>
          <p:cNvPr id="490" name="Google Shape;490;p60"/>
          <p:cNvPicPr preferRelativeResize="0"/>
          <p:nvPr/>
        </p:nvPicPr>
        <p:blipFill rotWithShape="1">
          <a:blip r:embed="rId3">
            <a:alphaModFix/>
          </a:blip>
          <a:srcRect/>
          <a:stretch/>
        </p:blipFill>
        <p:spPr>
          <a:xfrm>
            <a:off x="1413275" y="2534628"/>
            <a:ext cx="5918375" cy="3835575"/>
          </a:xfrm>
          <a:prstGeom prst="rect">
            <a:avLst/>
          </a:prstGeom>
          <a:noFill/>
          <a:ln>
            <a:noFill/>
          </a:ln>
        </p:spPr>
      </p:pic>
    </p:spTree>
  </p:cSld>
  <p:clrMapOvr>
    <a:masterClrMapping/>
  </p:clrMapOvr>
  <p:transition>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61"/>
          <p:cNvPicPr preferRelativeResize="0"/>
          <p:nvPr/>
        </p:nvPicPr>
        <p:blipFill rotWithShape="1">
          <a:blip r:embed="rId3">
            <a:alphaModFix/>
          </a:blip>
          <a:srcRect/>
          <a:stretch/>
        </p:blipFill>
        <p:spPr>
          <a:xfrm>
            <a:off x="0" y="457200"/>
            <a:ext cx="5654675" cy="3581400"/>
          </a:xfrm>
          <a:prstGeom prst="rect">
            <a:avLst/>
          </a:prstGeom>
          <a:noFill/>
          <a:ln>
            <a:noFill/>
          </a:ln>
        </p:spPr>
      </p:pic>
      <p:pic>
        <p:nvPicPr>
          <p:cNvPr id="496" name="Google Shape;496;p61"/>
          <p:cNvPicPr preferRelativeResize="0"/>
          <p:nvPr/>
        </p:nvPicPr>
        <p:blipFill rotWithShape="1">
          <a:blip r:embed="rId4">
            <a:alphaModFix/>
          </a:blip>
          <a:srcRect/>
          <a:stretch/>
        </p:blipFill>
        <p:spPr>
          <a:xfrm>
            <a:off x="3276600" y="2819400"/>
            <a:ext cx="5715000" cy="3810000"/>
          </a:xfrm>
          <a:prstGeom prst="rect">
            <a:avLst/>
          </a:prstGeom>
          <a:noFill/>
          <a:ln>
            <a:noFill/>
          </a:ln>
        </p:spPr>
      </p:pic>
    </p:spTree>
  </p:cSld>
  <p:clrMapOvr>
    <a:masterClrMapping/>
  </p:clrMapOvr>
  <p:transition>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62" descr="baby mikel infant006"/>
          <p:cNvPicPr preferRelativeResize="0"/>
          <p:nvPr/>
        </p:nvPicPr>
        <p:blipFill rotWithShape="1">
          <a:blip r:embed="rId3">
            <a:alphaModFix/>
          </a:blip>
          <a:srcRect r="23307"/>
          <a:stretch/>
        </p:blipFill>
        <p:spPr>
          <a:xfrm>
            <a:off x="-19050" y="0"/>
            <a:ext cx="4171950" cy="3716337"/>
          </a:xfrm>
          <a:prstGeom prst="rect">
            <a:avLst/>
          </a:prstGeom>
          <a:noFill/>
          <a:ln>
            <a:noFill/>
          </a:ln>
        </p:spPr>
      </p:pic>
      <p:pic>
        <p:nvPicPr>
          <p:cNvPr id="502" name="Google Shape;502;p62" descr="Slide1"/>
          <p:cNvPicPr preferRelativeResize="0"/>
          <p:nvPr/>
        </p:nvPicPr>
        <p:blipFill rotWithShape="1">
          <a:blip r:embed="rId4">
            <a:alphaModFix/>
          </a:blip>
          <a:srcRect l="8334" t="8888" r="3610" b="7777"/>
          <a:stretch/>
        </p:blipFill>
        <p:spPr>
          <a:xfrm>
            <a:off x="4062412" y="3200400"/>
            <a:ext cx="5153025" cy="3657600"/>
          </a:xfrm>
          <a:prstGeom prst="rect">
            <a:avLst/>
          </a:prstGeom>
          <a:noFill/>
          <a:ln>
            <a:noFill/>
          </a:ln>
        </p:spPr>
      </p:pic>
      <p:sp>
        <p:nvSpPr>
          <p:cNvPr id="503" name="Google Shape;503;p62"/>
          <p:cNvSpPr/>
          <p:nvPr/>
        </p:nvSpPr>
        <p:spPr>
          <a:xfrm>
            <a:off x="4395350" y="148025"/>
            <a:ext cx="2581200" cy="129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5400"/>
              <a:buFont typeface="Arial"/>
              <a:buNone/>
            </a:pPr>
            <a:r>
              <a:rPr lang="en-US" sz="3800" b="0" i="0" u="none" strike="noStrike" cap="none">
                <a:solidFill>
                  <a:srgbClr val="002060"/>
                </a:solidFill>
                <a:latin typeface="Arial"/>
                <a:ea typeface="Arial"/>
                <a:cs typeface="Arial"/>
                <a:sym typeface="Arial"/>
              </a:rPr>
              <a:t>I HAVE ARRIVED</a:t>
            </a:r>
            <a:endParaRPr sz="100"/>
          </a:p>
        </p:txBody>
      </p:sp>
      <p:sp>
        <p:nvSpPr>
          <p:cNvPr id="504" name="Google Shape;504;p62"/>
          <p:cNvSpPr/>
          <p:nvPr/>
        </p:nvSpPr>
        <p:spPr>
          <a:xfrm>
            <a:off x="134300" y="3877973"/>
            <a:ext cx="2223900" cy="194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5400"/>
              <a:buFont typeface="Arial"/>
              <a:buNone/>
            </a:pPr>
            <a:r>
              <a:rPr lang="en-US" sz="3400" b="1" i="0" u="none" strike="noStrike" cap="none">
                <a:solidFill>
                  <a:srgbClr val="FF0000"/>
                </a:solidFill>
                <a:latin typeface="Arial"/>
                <a:ea typeface="Arial"/>
                <a:cs typeface="Arial"/>
                <a:sym typeface="Arial"/>
              </a:rPr>
              <a:t>Now Embrace Me!!</a:t>
            </a:r>
            <a:endParaRPr sz="100"/>
          </a:p>
        </p:txBody>
      </p:sp>
      <p:sp>
        <p:nvSpPr>
          <p:cNvPr id="505" name="Google Shape;505;p62"/>
          <p:cNvSpPr txBox="1"/>
          <p:nvPr/>
        </p:nvSpPr>
        <p:spPr>
          <a:xfrm>
            <a:off x="6305425" y="1490000"/>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a:solidFill>
                  <a:srgbClr val="002060"/>
                </a:solidFill>
              </a:rPr>
              <a:t>HE LLEGADO</a:t>
            </a:r>
            <a:endParaRPr sz="100"/>
          </a:p>
        </p:txBody>
      </p:sp>
      <p:sp>
        <p:nvSpPr>
          <p:cNvPr id="506" name="Google Shape;506;p62"/>
          <p:cNvSpPr txBox="1"/>
          <p:nvPr/>
        </p:nvSpPr>
        <p:spPr>
          <a:xfrm>
            <a:off x="991150" y="5540125"/>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solidFill>
                  <a:srgbClr val="FF0000"/>
                </a:solidFill>
              </a:rPr>
              <a:t>AHORA Abrázame!</a:t>
            </a:r>
            <a:endParaRPr sz="10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500"/>
                                        <p:tgtEl>
                                          <p:spTgt spid="5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a:spLocks noGrp="1"/>
          </p:cNvSpPr>
          <p:nvPr>
            <p:ph type="title" idx="4294967295"/>
          </p:nvPr>
        </p:nvSpPr>
        <p:spPr>
          <a:xfrm>
            <a:off x="448975" y="442950"/>
            <a:ext cx="4317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Arial"/>
              <a:buNone/>
            </a:pPr>
            <a:r>
              <a:rPr lang="en-US" sz="3000" b="1" i="0" u="sng" strike="noStrike" cap="none">
                <a:solidFill>
                  <a:srgbClr val="FF0000"/>
                </a:solidFill>
                <a:latin typeface="Arial"/>
                <a:ea typeface="Arial"/>
                <a:cs typeface="Arial"/>
                <a:sym typeface="Arial"/>
              </a:rPr>
              <a:t>Ensure that Inclusion in Schools &amp;  Community is the Norm</a:t>
            </a:r>
            <a:endParaRPr sz="3400"/>
          </a:p>
        </p:txBody>
      </p:sp>
      <p:pic>
        <p:nvPicPr>
          <p:cNvPr id="512" name="Google Shape;512;p63"/>
          <p:cNvPicPr preferRelativeResize="0"/>
          <p:nvPr/>
        </p:nvPicPr>
        <p:blipFill rotWithShape="1">
          <a:blip r:embed="rId3">
            <a:alphaModFix/>
          </a:blip>
          <a:srcRect/>
          <a:stretch/>
        </p:blipFill>
        <p:spPr>
          <a:xfrm>
            <a:off x="5156400" y="3062800"/>
            <a:ext cx="3429000" cy="3429000"/>
          </a:xfrm>
          <a:prstGeom prst="rect">
            <a:avLst/>
          </a:prstGeom>
          <a:noFill/>
          <a:ln>
            <a:noFill/>
          </a:ln>
        </p:spPr>
      </p:pic>
      <p:pic>
        <p:nvPicPr>
          <p:cNvPr id="513" name="Google Shape;513;p63"/>
          <p:cNvPicPr preferRelativeResize="0"/>
          <p:nvPr/>
        </p:nvPicPr>
        <p:blipFill rotWithShape="1">
          <a:blip r:embed="rId4">
            <a:alphaModFix/>
          </a:blip>
          <a:srcRect/>
          <a:stretch/>
        </p:blipFill>
        <p:spPr>
          <a:xfrm>
            <a:off x="685324" y="4527675"/>
            <a:ext cx="3585552" cy="2121625"/>
          </a:xfrm>
          <a:prstGeom prst="rect">
            <a:avLst/>
          </a:prstGeom>
          <a:noFill/>
          <a:ln>
            <a:noFill/>
          </a:ln>
        </p:spPr>
      </p:pic>
      <p:pic>
        <p:nvPicPr>
          <p:cNvPr id="514" name="Google Shape;514;p63"/>
          <p:cNvPicPr preferRelativeResize="0"/>
          <p:nvPr/>
        </p:nvPicPr>
        <p:blipFill rotWithShape="1">
          <a:blip r:embed="rId5">
            <a:alphaModFix/>
          </a:blip>
          <a:srcRect/>
          <a:stretch/>
        </p:blipFill>
        <p:spPr>
          <a:xfrm>
            <a:off x="881052" y="2200500"/>
            <a:ext cx="3194099" cy="2121624"/>
          </a:xfrm>
          <a:prstGeom prst="rect">
            <a:avLst/>
          </a:prstGeom>
          <a:noFill/>
          <a:ln>
            <a:noFill/>
          </a:ln>
        </p:spPr>
      </p:pic>
      <p:sp>
        <p:nvSpPr>
          <p:cNvPr id="515" name="Google Shape;515;p63"/>
          <p:cNvSpPr txBox="1"/>
          <p:nvPr/>
        </p:nvSpPr>
        <p:spPr>
          <a:xfrm>
            <a:off x="4894325" y="0"/>
            <a:ext cx="37695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3000" b="1" u="sng" dirty="0">
                <a:solidFill>
                  <a:srgbClr val="FF0000"/>
                </a:solidFill>
              </a:rPr>
              <a:t>Asegúrense que la Inclusión en Escuelas y la Comunidad es la norma</a:t>
            </a:r>
            <a:endParaRPr lang="es-GT" sz="500" dirty="0"/>
          </a:p>
        </p:txBody>
      </p:sp>
    </p:spTree>
  </p:cSld>
  <p:clrMapOvr>
    <a:masterClrMapping/>
  </p:clrMapOvr>
  <p:transition>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4"/>
          <p:cNvSpPr txBox="1">
            <a:spLocks noGrp="1"/>
          </p:cNvSpPr>
          <p:nvPr>
            <p:ph type="title"/>
          </p:nvPr>
        </p:nvSpPr>
        <p:spPr>
          <a:xfrm>
            <a:off x="210525" y="274625"/>
            <a:ext cx="4161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3300" b="1" i="0" u="sng">
                <a:solidFill>
                  <a:srgbClr val="FF0000"/>
                </a:solidFill>
                <a:latin typeface="Arial"/>
                <a:ea typeface="Arial"/>
                <a:cs typeface="Arial"/>
                <a:sym typeface="Arial"/>
              </a:rPr>
              <a:t>Support Peer Friendships in All Aspects of Life</a:t>
            </a:r>
            <a:endParaRPr sz="3300"/>
          </a:p>
        </p:txBody>
      </p:sp>
      <p:sp>
        <p:nvSpPr>
          <p:cNvPr id="521" name="Google Shape;521;p64"/>
          <p:cNvSpPr txBox="1">
            <a:spLocks noGrp="1"/>
          </p:cNvSpPr>
          <p:nvPr>
            <p:ph type="body" idx="1"/>
          </p:nvPr>
        </p:nvSpPr>
        <p:spPr>
          <a:xfrm>
            <a:off x="4302275" y="208850"/>
            <a:ext cx="4766100" cy="2455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4400"/>
              <a:buFont typeface="Arial"/>
              <a:buNone/>
            </a:pPr>
            <a:r>
              <a:rPr lang="en-US" sz="2800" b="1" u="sng">
                <a:solidFill>
                  <a:srgbClr val="FF0000"/>
                </a:solidFill>
              </a:rPr>
              <a:t>Apoyar la Amistad entre Compañeros en Todos los Aspectos de la Vida</a:t>
            </a:r>
            <a:endParaRPr sz="1600">
              <a:solidFill>
                <a:schemeClr val="dk1"/>
              </a:solidFill>
              <a:latin typeface="Arial"/>
              <a:ea typeface="Arial"/>
              <a:cs typeface="Arial"/>
              <a:sym typeface="Arial"/>
            </a:endParaRPr>
          </a:p>
        </p:txBody>
      </p:sp>
      <p:pic>
        <p:nvPicPr>
          <p:cNvPr id="522" name="Google Shape;522;p64" descr="MPj04393140000[1]"/>
          <p:cNvPicPr preferRelativeResize="0"/>
          <p:nvPr/>
        </p:nvPicPr>
        <p:blipFill rotWithShape="1">
          <a:blip r:embed="rId3">
            <a:alphaModFix/>
          </a:blip>
          <a:srcRect/>
          <a:stretch/>
        </p:blipFill>
        <p:spPr>
          <a:xfrm>
            <a:off x="1249525" y="1953800"/>
            <a:ext cx="6328825" cy="4238250"/>
          </a:xfrm>
          <a:prstGeom prst="rect">
            <a:avLst/>
          </a:prstGeom>
          <a:noFill/>
          <a:ln>
            <a:noFill/>
          </a:ln>
        </p:spPr>
      </p:pic>
    </p:spTree>
  </p:cSld>
  <p:clrMapOvr>
    <a:masterClrMapping/>
  </p:clrMapOvr>
  <p:transition>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5"/>
          <p:cNvSpPr txBox="1"/>
          <p:nvPr/>
        </p:nvSpPr>
        <p:spPr>
          <a:xfrm>
            <a:off x="493375" y="170675"/>
            <a:ext cx="5410200" cy="58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It’s All about Relationships</a:t>
            </a:r>
            <a:endParaRPr/>
          </a:p>
        </p:txBody>
      </p:sp>
      <p:pic>
        <p:nvPicPr>
          <p:cNvPr id="528" name="Google Shape;528;p65" descr="Team Emily 1"/>
          <p:cNvPicPr preferRelativeResize="0"/>
          <p:nvPr/>
        </p:nvPicPr>
        <p:blipFill rotWithShape="1">
          <a:blip r:embed="rId3">
            <a:alphaModFix/>
          </a:blip>
          <a:srcRect/>
          <a:stretch/>
        </p:blipFill>
        <p:spPr>
          <a:xfrm>
            <a:off x="207225" y="4369525"/>
            <a:ext cx="3019500" cy="2264625"/>
          </a:xfrm>
          <a:prstGeom prst="rect">
            <a:avLst/>
          </a:prstGeom>
          <a:noFill/>
          <a:ln>
            <a:noFill/>
          </a:ln>
        </p:spPr>
      </p:pic>
      <p:pic>
        <p:nvPicPr>
          <p:cNvPr id="529" name="Google Shape;529;p65" descr="C:\Users\richard.rosenberg\Documents\mikel falvey\IMG00496-20110123-0948.jpg"/>
          <p:cNvPicPr preferRelativeResize="0"/>
          <p:nvPr/>
        </p:nvPicPr>
        <p:blipFill rotWithShape="1">
          <a:blip r:embed="rId4">
            <a:alphaModFix/>
          </a:blip>
          <a:srcRect/>
          <a:stretch/>
        </p:blipFill>
        <p:spPr>
          <a:xfrm>
            <a:off x="1370500" y="1741952"/>
            <a:ext cx="3365950" cy="2431400"/>
          </a:xfrm>
          <a:prstGeom prst="rect">
            <a:avLst/>
          </a:prstGeom>
          <a:noFill/>
          <a:ln>
            <a:noFill/>
          </a:ln>
        </p:spPr>
      </p:pic>
      <p:pic>
        <p:nvPicPr>
          <p:cNvPr id="530" name="Google Shape;530;p65" descr="C:\Users\richard.rosenberg\Pictures\BlackBerry\Imported Photos 00439_2.jpg"/>
          <p:cNvPicPr preferRelativeResize="0"/>
          <p:nvPr/>
        </p:nvPicPr>
        <p:blipFill rotWithShape="1">
          <a:blip r:embed="rId5">
            <a:alphaModFix/>
          </a:blip>
          <a:srcRect/>
          <a:stretch/>
        </p:blipFill>
        <p:spPr>
          <a:xfrm>
            <a:off x="3578050" y="4519376"/>
            <a:ext cx="2819725" cy="2114775"/>
          </a:xfrm>
          <a:prstGeom prst="rect">
            <a:avLst/>
          </a:prstGeom>
          <a:noFill/>
          <a:ln>
            <a:noFill/>
          </a:ln>
        </p:spPr>
      </p:pic>
      <p:pic>
        <p:nvPicPr>
          <p:cNvPr id="531" name="Google Shape;531;p65" descr="September 07 Mikel 03"/>
          <p:cNvPicPr preferRelativeResize="0"/>
          <p:nvPr/>
        </p:nvPicPr>
        <p:blipFill rotWithShape="1">
          <a:blip r:embed="rId6">
            <a:alphaModFix/>
          </a:blip>
          <a:srcRect/>
          <a:stretch/>
        </p:blipFill>
        <p:spPr>
          <a:xfrm>
            <a:off x="5784850" y="1696783"/>
            <a:ext cx="2819724" cy="2114794"/>
          </a:xfrm>
          <a:prstGeom prst="rect">
            <a:avLst/>
          </a:prstGeom>
          <a:noFill/>
          <a:ln>
            <a:noFill/>
          </a:ln>
        </p:spPr>
      </p:pic>
      <p:pic>
        <p:nvPicPr>
          <p:cNvPr id="532" name="Google Shape;532;p65" descr="DSCN4544"/>
          <p:cNvPicPr preferRelativeResize="0"/>
          <p:nvPr/>
        </p:nvPicPr>
        <p:blipFill rotWithShape="1">
          <a:blip r:embed="rId7">
            <a:alphaModFix/>
          </a:blip>
          <a:srcRect/>
          <a:stretch/>
        </p:blipFill>
        <p:spPr>
          <a:xfrm>
            <a:off x="6749100" y="3995725"/>
            <a:ext cx="1997700" cy="2663600"/>
          </a:xfrm>
          <a:prstGeom prst="rect">
            <a:avLst/>
          </a:prstGeom>
          <a:noFill/>
          <a:ln>
            <a:noFill/>
          </a:ln>
        </p:spPr>
      </p:pic>
      <p:sp>
        <p:nvSpPr>
          <p:cNvPr id="533" name="Google Shape;533;p65"/>
          <p:cNvSpPr txBox="1"/>
          <p:nvPr/>
        </p:nvSpPr>
        <p:spPr>
          <a:xfrm>
            <a:off x="78925" y="875250"/>
            <a:ext cx="75783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u="sng">
                <a:solidFill>
                  <a:srgbClr val="FF0000"/>
                </a:solidFill>
              </a:rPr>
              <a:t>Todo es basado en Relacionsiones</a:t>
            </a:r>
            <a:endParaRPr/>
          </a:p>
        </p:txBody>
      </p:sp>
    </p:spTree>
  </p:cSld>
  <p:clrMapOvr>
    <a:masterClrMapping/>
  </p:clrMapOvr>
  <p:transition>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6"/>
          <p:cNvSpPr txBox="1">
            <a:spLocks noGrp="1"/>
          </p:cNvSpPr>
          <p:nvPr>
            <p:ph type="title"/>
          </p:nvPr>
        </p:nvSpPr>
        <p:spPr>
          <a:xfrm>
            <a:off x="-143500" y="93200"/>
            <a:ext cx="4588200" cy="71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200" b="1" i="0" u="sng" dirty="0">
                <a:solidFill>
                  <a:srgbClr val="FF0000"/>
                </a:solidFill>
                <a:latin typeface="Arial"/>
                <a:ea typeface="Arial"/>
                <a:cs typeface="Arial"/>
                <a:sym typeface="Arial"/>
              </a:rPr>
              <a:t>How Parents Support Incisive </a:t>
            </a:r>
            <a:br>
              <a:rPr lang="en-US" sz="2200" b="1" i="0" u="sng" dirty="0">
                <a:solidFill>
                  <a:srgbClr val="FF0000"/>
                </a:solidFill>
                <a:latin typeface="Arial"/>
                <a:ea typeface="Arial"/>
                <a:cs typeface="Arial"/>
                <a:sym typeface="Arial"/>
              </a:rPr>
            </a:br>
            <a:r>
              <a:rPr lang="en-US" sz="2200" b="1" i="0" u="sng" dirty="0">
                <a:solidFill>
                  <a:srgbClr val="FF0000"/>
                </a:solidFill>
                <a:latin typeface="Arial"/>
                <a:ea typeface="Arial"/>
                <a:cs typeface="Arial"/>
                <a:sym typeface="Arial"/>
              </a:rPr>
              <a:t>Preschool Programs</a:t>
            </a:r>
            <a:endParaRPr sz="3800" dirty="0"/>
          </a:p>
        </p:txBody>
      </p:sp>
      <p:sp>
        <p:nvSpPr>
          <p:cNvPr id="539" name="Google Shape;539;p66"/>
          <p:cNvSpPr txBox="1">
            <a:spLocks noGrp="1"/>
          </p:cNvSpPr>
          <p:nvPr>
            <p:ph type="body" idx="1"/>
          </p:nvPr>
        </p:nvSpPr>
        <p:spPr>
          <a:xfrm>
            <a:off x="84300" y="1051450"/>
            <a:ext cx="4419600" cy="4267200"/>
          </a:xfrm>
          <a:prstGeom prst="rect">
            <a:avLst/>
          </a:prstGeom>
          <a:noFill/>
          <a:ln>
            <a:noFill/>
          </a:ln>
        </p:spPr>
        <p:txBody>
          <a:bodyPr spcFirstLastPara="1" wrap="square" lIns="91425" tIns="45700" rIns="91425" bIns="45700" anchor="t" anchorCtr="0">
            <a:noAutofit/>
          </a:bodyPr>
          <a:lstStyle/>
          <a:p>
            <a:pPr marL="342900" marR="0" lvl="0" indent="-298450" algn="l" rtl="0">
              <a:lnSpc>
                <a:spcPct val="100000"/>
              </a:lnSpc>
              <a:spcBef>
                <a:spcPts val="0"/>
              </a:spcBef>
              <a:spcAft>
                <a:spcPts val="0"/>
              </a:spcAft>
              <a:buClr>
                <a:srgbClr val="002060"/>
              </a:buClr>
              <a:buSzPts val="1700"/>
              <a:buFont typeface="Arial"/>
              <a:buChar char="•"/>
            </a:pPr>
            <a:r>
              <a:rPr lang="en-US" sz="1700" b="0" i="0" u="none" dirty="0">
                <a:solidFill>
                  <a:srgbClr val="002060"/>
                </a:solidFill>
                <a:latin typeface="Arial"/>
                <a:ea typeface="Arial"/>
                <a:cs typeface="Arial"/>
                <a:sym typeface="Arial"/>
              </a:rPr>
              <a:t>Show your child’s school staff what inclusion looks like</a:t>
            </a:r>
            <a:endParaRPr sz="2100" dirty="0"/>
          </a:p>
          <a:p>
            <a:pPr marL="342900" marR="0" lvl="0" indent="-298450" algn="l" rtl="0">
              <a:lnSpc>
                <a:spcPct val="100000"/>
              </a:lnSpc>
              <a:spcBef>
                <a:spcPts val="480"/>
              </a:spcBef>
              <a:spcAft>
                <a:spcPts val="0"/>
              </a:spcAft>
              <a:buClr>
                <a:srgbClr val="002060"/>
              </a:buClr>
              <a:buSzPts val="1700"/>
              <a:buFont typeface="Arial"/>
              <a:buChar char="•"/>
            </a:pPr>
            <a:r>
              <a:rPr lang="en-US" sz="1700" b="0" i="0" u="none" dirty="0">
                <a:solidFill>
                  <a:srgbClr val="002060"/>
                </a:solidFill>
                <a:latin typeface="Arial"/>
                <a:ea typeface="Arial"/>
                <a:cs typeface="Arial"/>
                <a:sym typeface="Arial"/>
              </a:rPr>
              <a:t>Present your child realistically but emphasis strengths</a:t>
            </a:r>
            <a:endParaRPr sz="2100" dirty="0"/>
          </a:p>
          <a:p>
            <a:pPr marL="342900" marR="0" lvl="0" indent="-298450" algn="l" rtl="0">
              <a:lnSpc>
                <a:spcPct val="100000"/>
              </a:lnSpc>
              <a:spcBef>
                <a:spcPts val="480"/>
              </a:spcBef>
              <a:spcAft>
                <a:spcPts val="0"/>
              </a:spcAft>
              <a:buClr>
                <a:srgbClr val="002060"/>
              </a:buClr>
              <a:buSzPts val="1700"/>
              <a:buFont typeface="Arial"/>
              <a:buChar char="•"/>
            </a:pPr>
            <a:r>
              <a:rPr lang="en-US" sz="1700" b="0" i="0" u="none" dirty="0">
                <a:solidFill>
                  <a:srgbClr val="002060"/>
                </a:solidFill>
                <a:latin typeface="Arial"/>
                <a:ea typeface="Arial"/>
                <a:cs typeface="Arial"/>
                <a:sym typeface="Arial"/>
              </a:rPr>
              <a:t>Demand that your child receives the needed supports, including accommodations &amp; modifications</a:t>
            </a:r>
            <a:endParaRPr sz="2100" dirty="0"/>
          </a:p>
          <a:p>
            <a:pPr marL="342900" marR="0" lvl="0" indent="-190500" algn="l" rtl="0">
              <a:spcBef>
                <a:spcPts val="480"/>
              </a:spcBef>
              <a:spcAft>
                <a:spcPts val="0"/>
              </a:spcAft>
              <a:buClr>
                <a:schemeClr val="dk1"/>
              </a:buClr>
              <a:buSzPts val="2400"/>
              <a:buFont typeface="Arial"/>
              <a:buNone/>
            </a:pPr>
            <a:endParaRPr sz="2400" b="0" i="0" u="none" dirty="0">
              <a:solidFill>
                <a:srgbClr val="002060"/>
              </a:solidFill>
              <a:latin typeface="Arial"/>
              <a:ea typeface="Arial"/>
              <a:cs typeface="Arial"/>
              <a:sym typeface="Arial"/>
            </a:endParaRPr>
          </a:p>
        </p:txBody>
      </p:sp>
      <p:sp>
        <p:nvSpPr>
          <p:cNvPr id="540" name="Google Shape;540;p66"/>
          <p:cNvSpPr txBox="1">
            <a:spLocks noGrp="1"/>
          </p:cNvSpPr>
          <p:nvPr>
            <p:ph type="body" idx="2"/>
          </p:nvPr>
        </p:nvSpPr>
        <p:spPr>
          <a:xfrm>
            <a:off x="131300" y="3230962"/>
            <a:ext cx="4038600" cy="2087700"/>
          </a:xfrm>
          <a:prstGeom prst="rect">
            <a:avLst/>
          </a:prstGeom>
          <a:noFill/>
          <a:ln>
            <a:noFill/>
          </a:ln>
        </p:spPr>
        <p:txBody>
          <a:bodyPr spcFirstLastPara="1" wrap="square" lIns="91425" tIns="45700" rIns="91425" bIns="45700" anchor="t" anchorCtr="0">
            <a:noAutofit/>
          </a:bodyPr>
          <a:lstStyle/>
          <a:p>
            <a:pPr marL="342900" marR="0" lvl="0" indent="-298450" algn="l" rtl="0">
              <a:lnSpc>
                <a:spcPct val="100000"/>
              </a:lnSpc>
              <a:spcBef>
                <a:spcPts val="0"/>
              </a:spcBef>
              <a:spcAft>
                <a:spcPts val="0"/>
              </a:spcAft>
              <a:buClr>
                <a:srgbClr val="002060"/>
              </a:buClr>
              <a:buSzPts val="1700"/>
              <a:buFont typeface="Arial"/>
              <a:buChar char="•"/>
            </a:pPr>
            <a:r>
              <a:rPr lang="en-US" sz="1700" b="0" i="0" u="none">
                <a:solidFill>
                  <a:srgbClr val="002060"/>
                </a:solidFill>
                <a:latin typeface="Arial"/>
                <a:ea typeface="Arial"/>
                <a:cs typeface="Arial"/>
                <a:sym typeface="Arial"/>
              </a:rPr>
              <a:t>Get staff to “buy-in”</a:t>
            </a:r>
            <a:endParaRPr sz="1700"/>
          </a:p>
          <a:p>
            <a:pPr marL="342900" marR="0" lvl="0" indent="-298450" algn="l" rtl="0">
              <a:lnSpc>
                <a:spcPct val="100000"/>
              </a:lnSpc>
              <a:spcBef>
                <a:spcPts val="480"/>
              </a:spcBef>
              <a:spcAft>
                <a:spcPts val="0"/>
              </a:spcAft>
              <a:buClr>
                <a:srgbClr val="002060"/>
              </a:buClr>
              <a:buSzPts val="1700"/>
              <a:buFont typeface="Arial"/>
              <a:buChar char="•"/>
            </a:pPr>
            <a:r>
              <a:rPr lang="en-US" sz="1700" b="0" i="0" u="none">
                <a:solidFill>
                  <a:srgbClr val="002060"/>
                </a:solidFill>
                <a:latin typeface="Arial"/>
                <a:ea typeface="Arial"/>
                <a:cs typeface="Arial"/>
                <a:sym typeface="Arial"/>
              </a:rPr>
              <a:t>Build a relationship with other parents </a:t>
            </a:r>
            <a:endParaRPr sz="1700"/>
          </a:p>
          <a:p>
            <a:pPr marL="342900" marR="0" lvl="0" indent="-298450" algn="l" rtl="0">
              <a:lnSpc>
                <a:spcPct val="100000"/>
              </a:lnSpc>
              <a:spcBef>
                <a:spcPts val="480"/>
              </a:spcBef>
              <a:spcAft>
                <a:spcPts val="0"/>
              </a:spcAft>
              <a:buClr>
                <a:srgbClr val="002060"/>
              </a:buClr>
              <a:buSzPts val="1700"/>
              <a:buFont typeface="Arial"/>
              <a:buChar char="•"/>
            </a:pPr>
            <a:r>
              <a:rPr lang="en-US" sz="1700" b="0" i="0" u="none">
                <a:solidFill>
                  <a:srgbClr val="002060"/>
                </a:solidFill>
                <a:latin typeface="Arial"/>
                <a:ea typeface="Arial"/>
                <a:cs typeface="Arial"/>
                <a:sym typeface="Arial"/>
              </a:rPr>
              <a:t>Support the school’s activities</a:t>
            </a:r>
            <a:endParaRPr sz="1700"/>
          </a:p>
          <a:p>
            <a:pPr marL="342900" marR="0" lvl="0" indent="-190500" algn="l" rtl="0">
              <a:spcBef>
                <a:spcPts val="480"/>
              </a:spcBef>
              <a:spcAft>
                <a:spcPts val="0"/>
              </a:spcAft>
              <a:buClr>
                <a:schemeClr val="dk1"/>
              </a:buClr>
              <a:buSzPts val="2400"/>
              <a:buFont typeface="Arial"/>
              <a:buNone/>
            </a:pPr>
            <a:endParaRPr sz="2400" b="0" i="0" u="none">
              <a:solidFill>
                <a:srgbClr val="002060"/>
              </a:solidFill>
              <a:latin typeface="Arial"/>
              <a:ea typeface="Arial"/>
              <a:cs typeface="Arial"/>
              <a:sym typeface="Arial"/>
            </a:endParaRPr>
          </a:p>
        </p:txBody>
      </p:sp>
      <p:pic>
        <p:nvPicPr>
          <p:cNvPr id="541" name="Google Shape;541;p66"/>
          <p:cNvPicPr preferRelativeResize="0"/>
          <p:nvPr/>
        </p:nvPicPr>
        <p:blipFill rotWithShape="1">
          <a:blip r:embed="rId3">
            <a:alphaModFix/>
          </a:blip>
          <a:srcRect/>
          <a:stretch/>
        </p:blipFill>
        <p:spPr>
          <a:xfrm>
            <a:off x="2698875" y="4618050"/>
            <a:ext cx="3586824" cy="2026874"/>
          </a:xfrm>
          <a:prstGeom prst="rect">
            <a:avLst/>
          </a:prstGeom>
          <a:noFill/>
          <a:ln>
            <a:noFill/>
          </a:ln>
        </p:spPr>
      </p:pic>
      <p:sp>
        <p:nvSpPr>
          <p:cNvPr id="542" name="Google Shape;542;p66"/>
          <p:cNvSpPr txBox="1"/>
          <p:nvPr/>
        </p:nvSpPr>
        <p:spPr>
          <a:xfrm>
            <a:off x="4247350" y="93200"/>
            <a:ext cx="4970400" cy="107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u="sng" dirty="0">
                <a:solidFill>
                  <a:srgbClr val="FF0000"/>
                </a:solidFill>
              </a:rPr>
              <a:t>Cómo Pueden los Padres Apoyar  </a:t>
            </a:r>
            <a:br>
              <a:rPr lang="es-MX" sz="2200" b="1" u="sng" dirty="0">
                <a:solidFill>
                  <a:srgbClr val="FF0000"/>
                </a:solidFill>
              </a:rPr>
            </a:br>
            <a:r>
              <a:rPr lang="es-MX" sz="2200" b="1" u="sng" dirty="0">
                <a:solidFill>
                  <a:srgbClr val="FF0000"/>
                </a:solidFill>
              </a:rPr>
              <a:t> Programas Pre-escolares Incisivos</a:t>
            </a:r>
            <a:endParaRPr lang="es-MX" sz="800" dirty="0"/>
          </a:p>
        </p:txBody>
      </p:sp>
      <p:sp>
        <p:nvSpPr>
          <p:cNvPr id="543" name="Google Shape;543;p66"/>
          <p:cNvSpPr txBox="1"/>
          <p:nvPr/>
        </p:nvSpPr>
        <p:spPr>
          <a:xfrm>
            <a:off x="4740850" y="1051450"/>
            <a:ext cx="3932700" cy="3566600"/>
          </a:xfrm>
          <a:prstGeom prst="rect">
            <a:avLst/>
          </a:prstGeom>
          <a:noFill/>
          <a:ln>
            <a:noFill/>
          </a:ln>
        </p:spPr>
        <p:txBody>
          <a:bodyPr spcFirstLastPara="1" wrap="square" lIns="91425" tIns="91425" rIns="91425" bIns="91425" anchor="t" anchorCtr="0">
            <a:noAutofit/>
          </a:bodyPr>
          <a:lstStyle/>
          <a:p>
            <a:pPr marL="342900" lvl="0" indent="-292100" algn="l" rtl="0">
              <a:spcBef>
                <a:spcPts val="0"/>
              </a:spcBef>
              <a:spcAft>
                <a:spcPts val="0"/>
              </a:spcAft>
              <a:buClr>
                <a:srgbClr val="002060"/>
              </a:buClr>
              <a:buSzPts val="1600"/>
              <a:buChar char="•"/>
            </a:pPr>
            <a:r>
              <a:rPr lang="es-GT" sz="1600" dirty="0">
                <a:solidFill>
                  <a:srgbClr val="002060"/>
                </a:solidFill>
              </a:rPr>
              <a:t>Muéstrele al personal escolar de su hijo/a como es la inclusión</a:t>
            </a:r>
            <a:endParaRPr lang="es-GT" sz="2000" dirty="0">
              <a:solidFill>
                <a:schemeClr val="dk1"/>
              </a:solidFill>
            </a:endParaRPr>
          </a:p>
          <a:p>
            <a:pPr marL="342900" lvl="0" indent="-292100" algn="l" rtl="0">
              <a:spcBef>
                <a:spcPts val="480"/>
              </a:spcBef>
              <a:spcAft>
                <a:spcPts val="0"/>
              </a:spcAft>
              <a:buClr>
                <a:srgbClr val="002060"/>
              </a:buClr>
              <a:buSzPts val="1600"/>
              <a:buChar char="•"/>
            </a:pPr>
            <a:r>
              <a:rPr lang="es-GT" sz="1600" dirty="0">
                <a:solidFill>
                  <a:srgbClr val="002060"/>
                </a:solidFill>
              </a:rPr>
              <a:t>Presente a su hijo en modo realista pero enfatice sus áreas fuertes </a:t>
            </a:r>
            <a:endParaRPr lang="es-GT" sz="2000" dirty="0">
              <a:solidFill>
                <a:schemeClr val="dk1"/>
              </a:solidFill>
            </a:endParaRPr>
          </a:p>
          <a:p>
            <a:pPr marL="342900" lvl="0" indent="-292100" algn="l" rtl="0">
              <a:spcBef>
                <a:spcPts val="480"/>
              </a:spcBef>
              <a:spcAft>
                <a:spcPts val="0"/>
              </a:spcAft>
              <a:buClr>
                <a:srgbClr val="002060"/>
              </a:buClr>
              <a:buSzPts val="1600"/>
              <a:buChar char="•"/>
            </a:pPr>
            <a:r>
              <a:rPr lang="es-GT" sz="1600" dirty="0">
                <a:solidFill>
                  <a:srgbClr val="002060"/>
                </a:solidFill>
              </a:rPr>
              <a:t>Exija que su hijo reciba los apoyos necesarios, incluyendo acomodaciones y  modificaciones</a:t>
            </a:r>
            <a:endParaRPr lang="es-GT" sz="600" dirty="0"/>
          </a:p>
        </p:txBody>
      </p:sp>
      <p:sp>
        <p:nvSpPr>
          <p:cNvPr id="544" name="Google Shape;544;p66"/>
          <p:cNvSpPr txBox="1"/>
          <p:nvPr/>
        </p:nvSpPr>
        <p:spPr>
          <a:xfrm>
            <a:off x="4784725" y="3230950"/>
            <a:ext cx="4086300" cy="1224092"/>
          </a:xfrm>
          <a:prstGeom prst="rect">
            <a:avLst/>
          </a:prstGeom>
          <a:noFill/>
          <a:ln>
            <a:noFill/>
          </a:ln>
        </p:spPr>
        <p:txBody>
          <a:bodyPr spcFirstLastPara="1" wrap="square" lIns="91425" tIns="91425" rIns="91425" bIns="91425" anchor="t" anchorCtr="0">
            <a:noAutofit/>
          </a:bodyPr>
          <a:lstStyle/>
          <a:p>
            <a:pPr marL="342900" lvl="0" indent="-292100" algn="l" rtl="0">
              <a:spcBef>
                <a:spcPts val="0"/>
              </a:spcBef>
              <a:spcAft>
                <a:spcPts val="0"/>
              </a:spcAft>
              <a:buClr>
                <a:srgbClr val="002060"/>
              </a:buClr>
              <a:buSzPts val="1600"/>
              <a:buChar char="•"/>
            </a:pPr>
            <a:r>
              <a:rPr lang="es-GT" sz="1600" dirty="0">
                <a:solidFill>
                  <a:srgbClr val="002060"/>
                </a:solidFill>
              </a:rPr>
              <a:t>Consiga que el personal quiera participar</a:t>
            </a:r>
            <a:endParaRPr lang="es-GT" sz="1600" dirty="0">
              <a:solidFill>
                <a:schemeClr val="dk1"/>
              </a:solidFill>
            </a:endParaRPr>
          </a:p>
          <a:p>
            <a:pPr marL="342900" lvl="0" indent="-292100" algn="l" rtl="0">
              <a:spcBef>
                <a:spcPts val="480"/>
              </a:spcBef>
              <a:spcAft>
                <a:spcPts val="0"/>
              </a:spcAft>
              <a:buClr>
                <a:srgbClr val="002060"/>
              </a:buClr>
              <a:buSzPts val="1600"/>
              <a:buChar char="•"/>
            </a:pPr>
            <a:r>
              <a:rPr lang="es-GT" sz="1600" dirty="0">
                <a:solidFill>
                  <a:srgbClr val="002060"/>
                </a:solidFill>
              </a:rPr>
              <a:t>Construya amistades con otros padres </a:t>
            </a:r>
            <a:endParaRPr lang="es-GT" sz="1600" dirty="0">
              <a:solidFill>
                <a:schemeClr val="dk1"/>
              </a:solidFill>
            </a:endParaRPr>
          </a:p>
          <a:p>
            <a:pPr marL="342900" lvl="0" indent="-292100" algn="l" rtl="0">
              <a:spcBef>
                <a:spcPts val="480"/>
              </a:spcBef>
              <a:spcAft>
                <a:spcPts val="0"/>
              </a:spcAft>
              <a:buClr>
                <a:srgbClr val="002060"/>
              </a:buClr>
              <a:buSzPts val="1600"/>
              <a:buChar char="•"/>
            </a:pPr>
            <a:r>
              <a:rPr lang="es-GT" sz="1600" dirty="0">
                <a:solidFill>
                  <a:srgbClr val="002060"/>
                </a:solidFill>
              </a:rPr>
              <a:t>Apoye las actividades de la escuela</a:t>
            </a:r>
            <a:endParaRPr lang="es-GT" sz="1600" dirty="0"/>
          </a:p>
        </p:txBody>
      </p:sp>
    </p:spTree>
  </p:cSld>
  <p:clrMapOvr>
    <a:masterClrMapping/>
  </p:clrMapOvr>
  <p:transition>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7"/>
          <p:cNvSpPr txBox="1"/>
          <p:nvPr/>
        </p:nvSpPr>
        <p:spPr>
          <a:xfrm>
            <a:off x="-332100" y="120025"/>
            <a:ext cx="5160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800"/>
              <a:buFont typeface="Arial"/>
              <a:buNone/>
            </a:pPr>
            <a:r>
              <a:rPr lang="en-US" sz="2400" b="1" i="0" u="sng" strike="noStrike" cap="none">
                <a:solidFill>
                  <a:srgbClr val="FF0000"/>
                </a:solidFill>
                <a:latin typeface="Arial"/>
                <a:ea typeface="Arial"/>
                <a:cs typeface="Arial"/>
                <a:sym typeface="Arial"/>
              </a:rPr>
              <a:t>More Alike Than Different ... </a:t>
            </a:r>
            <a:endParaRPr sz="1000"/>
          </a:p>
          <a:p>
            <a:pPr marL="0" marR="0" lvl="0" indent="0" algn="ctr" rtl="0">
              <a:lnSpc>
                <a:spcPct val="100000"/>
              </a:lnSpc>
              <a:spcBef>
                <a:spcPts val="0"/>
              </a:spcBef>
              <a:spcAft>
                <a:spcPts val="0"/>
              </a:spcAft>
              <a:buClr>
                <a:srgbClr val="FF0000"/>
              </a:buClr>
              <a:buSzPts val="2800"/>
              <a:buFont typeface="Arial"/>
              <a:buNone/>
            </a:pPr>
            <a:r>
              <a:rPr lang="en-US" sz="2400" b="1" i="0" u="sng" strike="noStrike" cap="none">
                <a:solidFill>
                  <a:srgbClr val="FF0000"/>
                </a:solidFill>
                <a:latin typeface="Arial"/>
                <a:ea typeface="Arial"/>
                <a:cs typeface="Arial"/>
                <a:sym typeface="Arial"/>
              </a:rPr>
              <a:t>More Typical Than Special</a:t>
            </a:r>
            <a:endParaRPr sz="1000"/>
          </a:p>
        </p:txBody>
      </p:sp>
      <p:pic>
        <p:nvPicPr>
          <p:cNvPr id="550" name="Google Shape;550;p67"/>
          <p:cNvPicPr preferRelativeResize="0"/>
          <p:nvPr/>
        </p:nvPicPr>
        <p:blipFill rotWithShape="1">
          <a:blip r:embed="rId3">
            <a:alphaModFix/>
          </a:blip>
          <a:srcRect/>
          <a:stretch/>
        </p:blipFill>
        <p:spPr>
          <a:xfrm>
            <a:off x="228600" y="3870142"/>
            <a:ext cx="4453200" cy="2968808"/>
          </a:xfrm>
          <a:prstGeom prst="rect">
            <a:avLst/>
          </a:prstGeom>
          <a:noFill/>
          <a:ln>
            <a:noFill/>
          </a:ln>
        </p:spPr>
      </p:pic>
      <p:pic>
        <p:nvPicPr>
          <p:cNvPr id="551" name="Google Shape;551;p67" descr="http://ts3.mm.bing.net/th?id=HN.608042570354197027&amp;w=209&amp;h=188&amp;c=7&amp;rs=1&amp;pid=1.7"/>
          <p:cNvPicPr preferRelativeResize="0"/>
          <p:nvPr/>
        </p:nvPicPr>
        <p:blipFill rotWithShape="1">
          <a:blip r:embed="rId4">
            <a:alphaModFix/>
          </a:blip>
          <a:srcRect/>
          <a:stretch/>
        </p:blipFill>
        <p:spPr>
          <a:xfrm>
            <a:off x="4827900" y="2147121"/>
            <a:ext cx="4219250" cy="3794880"/>
          </a:xfrm>
          <a:prstGeom prst="rect">
            <a:avLst/>
          </a:prstGeom>
          <a:noFill/>
          <a:ln>
            <a:noFill/>
          </a:ln>
        </p:spPr>
      </p:pic>
      <p:pic>
        <p:nvPicPr>
          <p:cNvPr id="552" name="Google Shape;552;p67" descr="http://ts2.mm.bing.net/th?id=HN.608010607213546742&amp;w=313&amp;h=188&amp;c=7&amp;rs=1&amp;pid=1.7"/>
          <p:cNvPicPr preferRelativeResize="0"/>
          <p:nvPr/>
        </p:nvPicPr>
        <p:blipFill rotWithShape="1">
          <a:blip r:embed="rId5">
            <a:alphaModFix/>
          </a:blip>
          <a:srcRect/>
          <a:stretch/>
        </p:blipFill>
        <p:spPr>
          <a:xfrm>
            <a:off x="604825" y="1355837"/>
            <a:ext cx="4038600" cy="2425700"/>
          </a:xfrm>
          <a:prstGeom prst="rect">
            <a:avLst/>
          </a:prstGeom>
          <a:noFill/>
          <a:ln>
            <a:noFill/>
          </a:ln>
        </p:spPr>
      </p:pic>
      <p:sp>
        <p:nvSpPr>
          <p:cNvPr id="553" name="Google Shape;553;p67"/>
          <p:cNvSpPr txBox="1"/>
          <p:nvPr/>
        </p:nvSpPr>
        <p:spPr>
          <a:xfrm>
            <a:off x="4643425" y="249650"/>
            <a:ext cx="4453200" cy="15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u="sng">
                <a:solidFill>
                  <a:srgbClr val="FF0000"/>
                </a:solidFill>
              </a:rPr>
              <a:t>Más Igual que Diferente…</a:t>
            </a:r>
            <a:endParaRPr sz="2600" b="1" u="sng">
              <a:solidFill>
                <a:srgbClr val="FF0000"/>
              </a:solidFill>
            </a:endParaRPr>
          </a:p>
          <a:p>
            <a:pPr marL="0" lvl="0" indent="0" algn="l" rtl="0">
              <a:spcBef>
                <a:spcPts val="0"/>
              </a:spcBef>
              <a:spcAft>
                <a:spcPts val="0"/>
              </a:spcAft>
              <a:buNone/>
            </a:pPr>
            <a:r>
              <a:rPr lang="en-US" sz="2600" b="1" u="sng">
                <a:solidFill>
                  <a:srgbClr val="FF0000"/>
                </a:solidFill>
              </a:rPr>
              <a:t>Más Típico Que Especial</a:t>
            </a:r>
            <a:endParaRPr sz="2200" b="1" u="sng">
              <a:solidFill>
                <a:srgbClr val="FF0000"/>
              </a:solidFill>
            </a:endParaRPr>
          </a:p>
        </p:txBody>
      </p:sp>
    </p:spTree>
  </p:cSld>
  <p:clrMapOvr>
    <a:masterClrMapping/>
  </p:clrMapOvr>
  <p:transition>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8"/>
          <p:cNvSpPr txBox="1">
            <a:spLocks noGrp="1"/>
          </p:cNvSpPr>
          <p:nvPr>
            <p:ph type="title"/>
          </p:nvPr>
        </p:nvSpPr>
        <p:spPr>
          <a:xfrm>
            <a:off x="150625" y="63600"/>
            <a:ext cx="4378500" cy="86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3300" b="1" i="0" u="sng">
                <a:solidFill>
                  <a:srgbClr val="FF0000"/>
                </a:solidFill>
                <a:latin typeface="Arial"/>
                <a:ea typeface="Arial"/>
                <a:cs typeface="Arial"/>
                <a:sym typeface="Arial"/>
              </a:rPr>
              <a:t>Change the World</a:t>
            </a:r>
            <a:endParaRPr sz="3300"/>
          </a:p>
        </p:txBody>
      </p:sp>
      <p:sp>
        <p:nvSpPr>
          <p:cNvPr id="559" name="Google Shape;559;p68"/>
          <p:cNvSpPr txBox="1">
            <a:spLocks noGrp="1"/>
          </p:cNvSpPr>
          <p:nvPr>
            <p:ph type="body" idx="1"/>
          </p:nvPr>
        </p:nvSpPr>
        <p:spPr>
          <a:xfrm>
            <a:off x="59750" y="971100"/>
            <a:ext cx="4281900" cy="302820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For One Person at a Time</a:t>
            </a:r>
            <a:endParaRPr sz="1800"/>
          </a:p>
          <a:p>
            <a:pPr marL="342900" lvl="0" indent="-254000" algn="l" rtl="0">
              <a:lnSpc>
                <a:spcPct val="100000"/>
              </a:lnSpc>
              <a:spcBef>
                <a:spcPts val="64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For One Family at a Time</a:t>
            </a:r>
            <a:endParaRPr sz="1800"/>
          </a:p>
          <a:p>
            <a:pPr marL="342900" lvl="0" indent="-254000" algn="l" rtl="0">
              <a:lnSpc>
                <a:spcPct val="100000"/>
              </a:lnSpc>
              <a:spcBef>
                <a:spcPts val="64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One School/Agency at a Time</a:t>
            </a:r>
            <a:endParaRPr sz="1800"/>
          </a:p>
          <a:p>
            <a:pPr marL="342900" lvl="0" indent="-254000" algn="l" rtl="0">
              <a:lnSpc>
                <a:spcPct val="100000"/>
              </a:lnSpc>
              <a:spcBef>
                <a:spcPts val="64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One City/County/State/Nation at a Time</a:t>
            </a:r>
            <a:endParaRPr sz="1800"/>
          </a:p>
          <a:p>
            <a:pPr marL="342900" lvl="0" indent="-254000" algn="l" rtl="0">
              <a:lnSpc>
                <a:spcPct val="100000"/>
              </a:lnSpc>
              <a:spcBef>
                <a:spcPts val="64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One World at a Time!!!</a:t>
            </a:r>
            <a:endParaRPr sz="1800"/>
          </a:p>
        </p:txBody>
      </p:sp>
      <p:pic>
        <p:nvPicPr>
          <p:cNvPr id="560" name="Google Shape;560;p68"/>
          <p:cNvPicPr preferRelativeResize="0"/>
          <p:nvPr/>
        </p:nvPicPr>
        <p:blipFill rotWithShape="1">
          <a:blip r:embed="rId3">
            <a:alphaModFix/>
          </a:blip>
          <a:srcRect/>
          <a:stretch/>
        </p:blipFill>
        <p:spPr>
          <a:xfrm>
            <a:off x="5714000" y="3259050"/>
            <a:ext cx="2933700" cy="3159125"/>
          </a:xfrm>
          <a:prstGeom prst="rect">
            <a:avLst/>
          </a:prstGeom>
          <a:noFill/>
          <a:ln>
            <a:noFill/>
          </a:ln>
        </p:spPr>
      </p:pic>
      <p:pic>
        <p:nvPicPr>
          <p:cNvPr id="561" name="Google Shape;561;p68"/>
          <p:cNvPicPr preferRelativeResize="0"/>
          <p:nvPr/>
        </p:nvPicPr>
        <p:blipFill rotWithShape="1">
          <a:blip r:embed="rId4">
            <a:alphaModFix/>
          </a:blip>
          <a:srcRect t="10051" b="9533"/>
          <a:stretch/>
        </p:blipFill>
        <p:spPr>
          <a:xfrm>
            <a:off x="292562" y="3259050"/>
            <a:ext cx="4548187" cy="2514600"/>
          </a:xfrm>
          <a:prstGeom prst="rect">
            <a:avLst/>
          </a:prstGeom>
          <a:noFill/>
          <a:ln>
            <a:noFill/>
          </a:ln>
        </p:spPr>
      </p:pic>
      <p:sp>
        <p:nvSpPr>
          <p:cNvPr id="562" name="Google Shape;562;p68"/>
          <p:cNvSpPr txBox="1"/>
          <p:nvPr/>
        </p:nvSpPr>
        <p:spPr>
          <a:xfrm>
            <a:off x="4943675" y="148000"/>
            <a:ext cx="4200300" cy="95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300" b="1" u="sng">
                <a:solidFill>
                  <a:srgbClr val="FF0000"/>
                </a:solidFill>
              </a:rPr>
              <a:t>Cambia el Mundo</a:t>
            </a:r>
            <a:endParaRPr sz="3300"/>
          </a:p>
        </p:txBody>
      </p:sp>
      <p:sp>
        <p:nvSpPr>
          <p:cNvPr id="563" name="Google Shape;563;p68"/>
          <p:cNvSpPr txBox="1"/>
          <p:nvPr/>
        </p:nvSpPr>
        <p:spPr>
          <a:xfrm>
            <a:off x="5263850" y="872725"/>
            <a:ext cx="3834000" cy="3000000"/>
          </a:xfrm>
          <a:prstGeom prst="rect">
            <a:avLst/>
          </a:prstGeom>
          <a:noFill/>
          <a:ln>
            <a:noFill/>
          </a:ln>
        </p:spPr>
        <p:txBody>
          <a:bodyPr spcFirstLastPara="1" wrap="square" lIns="91425" tIns="91425" rIns="91425" bIns="91425" anchor="t" anchorCtr="0">
            <a:noAutofit/>
          </a:bodyPr>
          <a:lstStyle/>
          <a:p>
            <a:pPr marL="342900" lvl="0" indent="-254000" algn="l" rtl="0">
              <a:spcBef>
                <a:spcPts val="0"/>
              </a:spcBef>
              <a:spcAft>
                <a:spcPts val="0"/>
              </a:spcAft>
              <a:buClr>
                <a:srgbClr val="002060"/>
              </a:buClr>
              <a:buSzPts val="1800"/>
              <a:buChar char="•"/>
            </a:pPr>
            <a:r>
              <a:rPr lang="en-US" sz="1800">
                <a:solidFill>
                  <a:srgbClr val="002060"/>
                </a:solidFill>
              </a:rPr>
              <a:t>Una Persona a la vez</a:t>
            </a:r>
            <a:endParaRPr sz="1800">
              <a:solidFill>
                <a:schemeClr val="dk1"/>
              </a:solidFill>
            </a:endParaRPr>
          </a:p>
          <a:p>
            <a:pPr marL="342900" lvl="0" indent="-254000" algn="l" rtl="0">
              <a:spcBef>
                <a:spcPts val="0"/>
              </a:spcBef>
              <a:spcAft>
                <a:spcPts val="0"/>
              </a:spcAft>
              <a:buClr>
                <a:srgbClr val="002060"/>
              </a:buClr>
              <a:buSzPts val="1800"/>
              <a:buChar char="•"/>
            </a:pPr>
            <a:r>
              <a:rPr lang="en-US" sz="1800">
                <a:solidFill>
                  <a:srgbClr val="002060"/>
                </a:solidFill>
              </a:rPr>
              <a:t>Una Familia a la vez</a:t>
            </a:r>
            <a:endParaRPr sz="1800">
              <a:solidFill>
                <a:schemeClr val="dk1"/>
              </a:solidFill>
            </a:endParaRPr>
          </a:p>
          <a:p>
            <a:pPr marL="342900" lvl="0" indent="-254000" algn="l" rtl="0">
              <a:spcBef>
                <a:spcPts val="640"/>
              </a:spcBef>
              <a:spcAft>
                <a:spcPts val="0"/>
              </a:spcAft>
              <a:buClr>
                <a:srgbClr val="002060"/>
              </a:buClr>
              <a:buSzPts val="1800"/>
              <a:buChar char="•"/>
            </a:pPr>
            <a:r>
              <a:rPr lang="en-US" sz="1800">
                <a:solidFill>
                  <a:srgbClr val="002060"/>
                </a:solidFill>
              </a:rPr>
              <a:t>Una Escuela/Agencia a la vez</a:t>
            </a:r>
            <a:endParaRPr sz="1800">
              <a:solidFill>
                <a:schemeClr val="dk1"/>
              </a:solidFill>
            </a:endParaRPr>
          </a:p>
          <a:p>
            <a:pPr marL="342900" lvl="0" indent="0" algn="l" rtl="0">
              <a:spcBef>
                <a:spcPts val="640"/>
              </a:spcBef>
              <a:spcAft>
                <a:spcPts val="0"/>
              </a:spcAft>
              <a:buNone/>
            </a:pPr>
            <a:r>
              <a:rPr lang="en-US" sz="1800">
                <a:solidFill>
                  <a:srgbClr val="002060"/>
                </a:solidFill>
              </a:rPr>
              <a:t>Una Ciudad/País/Estado/Nación a la Vez</a:t>
            </a:r>
            <a:endParaRPr sz="1800">
              <a:solidFill>
                <a:schemeClr val="dk1"/>
              </a:solidFill>
            </a:endParaRPr>
          </a:p>
          <a:p>
            <a:pPr marL="342900" lvl="0" indent="-254000" algn="l" rtl="0">
              <a:spcBef>
                <a:spcPts val="640"/>
              </a:spcBef>
              <a:spcAft>
                <a:spcPts val="0"/>
              </a:spcAft>
              <a:buClr>
                <a:srgbClr val="002060"/>
              </a:buClr>
              <a:buSzPts val="1800"/>
              <a:buChar char="•"/>
            </a:pPr>
            <a:r>
              <a:rPr lang="en-US" sz="1800">
                <a:solidFill>
                  <a:srgbClr val="002060"/>
                </a:solidFill>
              </a:rPr>
              <a:t>!Un Mundo a la Vez!!!</a:t>
            </a:r>
            <a:endParaRPr sz="100"/>
          </a:p>
        </p:txBody>
      </p:sp>
    </p:spTree>
  </p:cSld>
  <p:clrMapOvr>
    <a:masterClrMapping/>
  </p:clrMapOvr>
  <p:transition>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9"/>
          <p:cNvSpPr txBox="1"/>
          <p:nvPr/>
        </p:nvSpPr>
        <p:spPr>
          <a:xfrm>
            <a:off x="101950" y="209250"/>
            <a:ext cx="4026000" cy="213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3600"/>
              <a:buFont typeface="Arial"/>
              <a:buNone/>
            </a:pPr>
            <a:r>
              <a:rPr lang="en-US" sz="2900" b="1" i="0" u="none" strike="noStrike" cap="none">
                <a:solidFill>
                  <a:srgbClr val="0B5394"/>
                </a:solidFill>
                <a:latin typeface="Arial"/>
                <a:ea typeface="Arial"/>
                <a:cs typeface="Arial"/>
                <a:sym typeface="Arial"/>
              </a:rPr>
              <a:t>We are a long way from where we want to be…a long way from where we should be, but also a long way from where we were.</a:t>
            </a:r>
            <a:endParaRPr sz="700">
              <a:solidFill>
                <a:srgbClr val="0B5394"/>
              </a:solidFill>
            </a:endParaRPr>
          </a:p>
        </p:txBody>
      </p:sp>
      <p:pic>
        <p:nvPicPr>
          <p:cNvPr id="569" name="Google Shape;569;p69"/>
          <p:cNvPicPr preferRelativeResize="0"/>
          <p:nvPr/>
        </p:nvPicPr>
        <p:blipFill rotWithShape="1">
          <a:blip r:embed="rId3">
            <a:alphaModFix/>
          </a:blip>
          <a:srcRect/>
          <a:stretch/>
        </p:blipFill>
        <p:spPr>
          <a:xfrm>
            <a:off x="2952050" y="3515777"/>
            <a:ext cx="2938900" cy="3129525"/>
          </a:xfrm>
          <a:prstGeom prst="rect">
            <a:avLst/>
          </a:prstGeom>
          <a:noFill/>
          <a:ln>
            <a:noFill/>
          </a:ln>
        </p:spPr>
      </p:pic>
      <p:sp>
        <p:nvSpPr>
          <p:cNvPr id="570" name="Google Shape;570;p69"/>
          <p:cNvSpPr txBox="1"/>
          <p:nvPr/>
        </p:nvSpPr>
        <p:spPr>
          <a:xfrm>
            <a:off x="4914075" y="307925"/>
            <a:ext cx="4026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rgbClr val="0B5394"/>
                </a:solidFill>
              </a:rPr>
              <a:t>Estamos muy lejos de donde queremos estar…. lejos de donde debemos estar, pero también lejos de donde estábamos.  </a:t>
            </a:r>
            <a:endParaRPr sz="2100">
              <a:solidFill>
                <a:srgbClr val="0B5394"/>
              </a:solidFill>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240050" y="205550"/>
            <a:ext cx="5009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US" sz="3600" b="1" i="0" u="sng">
                <a:solidFill>
                  <a:srgbClr val="FF0000"/>
                </a:solidFill>
                <a:latin typeface="Arial"/>
                <a:ea typeface="Arial"/>
                <a:cs typeface="Arial"/>
                <a:sym typeface="Arial"/>
              </a:rPr>
              <a:t>We had a dream [circa 1970’s]</a:t>
            </a:r>
            <a:endParaRPr sz="3600"/>
          </a:p>
        </p:txBody>
      </p:sp>
      <p:sp>
        <p:nvSpPr>
          <p:cNvPr id="124" name="Google Shape;124;p17"/>
          <p:cNvSpPr txBox="1">
            <a:spLocks noGrp="1"/>
          </p:cNvSpPr>
          <p:nvPr>
            <p:ph type="body" idx="1"/>
          </p:nvPr>
        </p:nvSpPr>
        <p:spPr>
          <a:xfrm>
            <a:off x="113950" y="1460225"/>
            <a:ext cx="4655400" cy="5105400"/>
          </a:xfrm>
          <a:prstGeom prst="rect">
            <a:avLst/>
          </a:prstGeom>
          <a:noFill/>
          <a:ln>
            <a:noFill/>
          </a:ln>
        </p:spPr>
        <p:txBody>
          <a:bodyPr spcFirstLastPara="1" wrap="square" lIns="91425" tIns="45700" rIns="91425" bIns="45700" anchor="t" anchorCtr="0">
            <a:noAutofit/>
          </a:bodyPr>
          <a:lstStyle/>
          <a:p>
            <a:pPr marL="342900" marR="0" lvl="0" indent="-349250" algn="l" rtl="0">
              <a:lnSpc>
                <a:spcPct val="100000"/>
              </a:lnSpc>
              <a:spcBef>
                <a:spcPts val="0"/>
              </a:spcBef>
              <a:spcAft>
                <a:spcPts val="0"/>
              </a:spcAft>
              <a:buClr>
                <a:srgbClr val="002060"/>
              </a:buClr>
              <a:buSzPts val="1900"/>
              <a:buFont typeface="Arial"/>
              <a:buChar char="•"/>
            </a:pPr>
            <a:r>
              <a:rPr lang="en-US" sz="1900" b="0" i="0" u="none" dirty="0">
                <a:solidFill>
                  <a:schemeClr val="tx1"/>
                </a:solidFill>
                <a:sym typeface="Arial"/>
              </a:rPr>
              <a:t>That people with disabilities would be fully supported in society to ensure their full participation in their pursuit of happiness.</a:t>
            </a:r>
            <a:endParaRPr sz="2700" dirty="0">
              <a:solidFill>
                <a:schemeClr val="tx1"/>
              </a:solidFill>
            </a:endParaRPr>
          </a:p>
          <a:p>
            <a:pPr marL="342900" marR="0" lvl="0" indent="-311150" algn="l" rtl="0">
              <a:lnSpc>
                <a:spcPct val="100000"/>
              </a:lnSpc>
              <a:spcBef>
                <a:spcPts val="480"/>
              </a:spcBef>
              <a:spcAft>
                <a:spcPts val="0"/>
              </a:spcAft>
              <a:buClr>
                <a:srgbClr val="002060"/>
              </a:buClr>
              <a:buSzPts val="1900"/>
              <a:buFont typeface="Arial"/>
              <a:buChar char="•"/>
            </a:pPr>
            <a:r>
              <a:rPr lang="en-US" sz="1900" b="0" i="0" u="none" dirty="0">
                <a:solidFill>
                  <a:schemeClr val="tx1"/>
                </a:solidFill>
                <a:sym typeface="Arial"/>
              </a:rPr>
              <a:t>Pathways: </a:t>
            </a:r>
            <a:endParaRPr sz="2700" dirty="0">
              <a:solidFill>
                <a:schemeClr val="tx1"/>
              </a:solidFill>
            </a:endParaRPr>
          </a:p>
          <a:p>
            <a:pPr marL="742950" marR="0" lvl="1" indent="-254000" algn="l" rtl="0">
              <a:lnSpc>
                <a:spcPct val="100000"/>
              </a:lnSpc>
              <a:spcBef>
                <a:spcPts val="480"/>
              </a:spcBef>
              <a:spcAft>
                <a:spcPts val="0"/>
              </a:spcAft>
              <a:buClr>
                <a:srgbClr val="002060"/>
              </a:buClr>
              <a:buSzPts val="1900"/>
              <a:buFont typeface="Arial"/>
              <a:buChar char="–"/>
            </a:pPr>
            <a:r>
              <a:rPr lang="en-US" sz="1900" b="0" i="0" u="none" strike="noStrike" cap="none" dirty="0">
                <a:solidFill>
                  <a:schemeClr val="tx1"/>
                </a:solidFill>
                <a:sym typeface="Arial"/>
              </a:rPr>
              <a:t>Laws to remove barriers and provide resources</a:t>
            </a:r>
            <a:endParaRPr sz="2300" dirty="0">
              <a:solidFill>
                <a:schemeClr val="tx1"/>
              </a:solidFill>
            </a:endParaRPr>
          </a:p>
          <a:p>
            <a:pPr marL="742950" marR="0" lvl="1" indent="-285750" algn="l" rtl="0">
              <a:lnSpc>
                <a:spcPct val="100000"/>
              </a:lnSpc>
              <a:spcBef>
                <a:spcPts val="560"/>
              </a:spcBef>
              <a:spcAft>
                <a:spcPts val="0"/>
              </a:spcAft>
              <a:buClr>
                <a:srgbClr val="002060"/>
              </a:buClr>
              <a:buSzPts val="2400"/>
              <a:buFont typeface="Arial"/>
              <a:buChar char="–"/>
            </a:pPr>
            <a:r>
              <a:rPr lang="en-US" sz="1900" b="0" i="0" u="none" strike="noStrike" cap="none" dirty="0">
                <a:solidFill>
                  <a:schemeClr val="tx1"/>
                </a:solidFill>
                <a:latin typeface="Arial"/>
                <a:ea typeface="Arial"/>
                <a:cs typeface="Arial"/>
                <a:sym typeface="Arial"/>
              </a:rPr>
              <a:t>Change thinking from “pity and fear” to “able-with-proper-support</a:t>
            </a:r>
            <a:r>
              <a:rPr lang="en-US" sz="2300" b="0" i="0" u="none" strike="noStrike" cap="none" dirty="0">
                <a:solidFill>
                  <a:srgbClr val="002060"/>
                </a:solidFill>
                <a:latin typeface="Arial"/>
                <a:ea typeface="Arial"/>
                <a:cs typeface="Arial"/>
                <a:sym typeface="Arial"/>
              </a:rPr>
              <a:t>”</a:t>
            </a:r>
            <a:endParaRPr sz="2300" dirty="0"/>
          </a:p>
        </p:txBody>
      </p:sp>
      <p:pic>
        <p:nvPicPr>
          <p:cNvPr id="125" name="Google Shape;125;p17"/>
          <p:cNvPicPr preferRelativeResize="0"/>
          <p:nvPr/>
        </p:nvPicPr>
        <p:blipFill rotWithShape="1">
          <a:blip r:embed="rId3">
            <a:alphaModFix/>
          </a:blip>
          <a:srcRect/>
          <a:stretch/>
        </p:blipFill>
        <p:spPr>
          <a:xfrm>
            <a:off x="773777" y="4889225"/>
            <a:ext cx="2945499" cy="1741800"/>
          </a:xfrm>
          <a:prstGeom prst="rect">
            <a:avLst/>
          </a:prstGeom>
          <a:noFill/>
          <a:ln>
            <a:noFill/>
          </a:ln>
        </p:spPr>
      </p:pic>
      <p:sp>
        <p:nvSpPr>
          <p:cNvPr id="126" name="Google Shape;126;p17"/>
          <p:cNvSpPr txBox="1"/>
          <p:nvPr/>
        </p:nvSpPr>
        <p:spPr>
          <a:xfrm>
            <a:off x="4419600" y="7610475"/>
            <a:ext cx="3048000" cy="231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0" i="0" u="sng" strike="noStrike" cap="none">
                <a:solidFill>
                  <a:schemeClr val="hlink"/>
                </a:solidFill>
                <a:latin typeface="Arial"/>
                <a:ea typeface="Arial"/>
                <a:cs typeface="Arial"/>
                <a:sym typeface="Arial"/>
                <a:hlinkClick r:id="rId4"/>
              </a:rPr>
              <a:t>This Photo</a:t>
            </a:r>
            <a:r>
              <a:rPr lang="en-US" sz="900" b="0" i="0" u="none" strike="noStrike" cap="none">
                <a:solidFill>
                  <a:schemeClr val="dk1"/>
                </a:solidFill>
                <a:latin typeface="Arial"/>
                <a:ea typeface="Arial"/>
                <a:cs typeface="Arial"/>
                <a:sym typeface="Arial"/>
              </a:rPr>
              <a:t>This Photo by Unknown Author s licensed under </a:t>
            </a:r>
            <a:r>
              <a:rPr lang="en-US" sz="900" b="0" i="0" u="sng" strike="noStrike" cap="none">
                <a:solidFill>
                  <a:schemeClr val="hlink"/>
                </a:solidFill>
                <a:latin typeface="Arial"/>
                <a:ea typeface="Arial"/>
                <a:cs typeface="Arial"/>
                <a:sym typeface="Arial"/>
                <a:hlinkClick r:id="rId5"/>
              </a:rPr>
              <a:t>CC BY</a:t>
            </a:r>
            <a:endParaRPr/>
          </a:p>
        </p:txBody>
      </p:sp>
      <p:sp>
        <p:nvSpPr>
          <p:cNvPr id="127" name="Google Shape;127;p17"/>
          <p:cNvSpPr txBox="1"/>
          <p:nvPr/>
        </p:nvSpPr>
        <p:spPr>
          <a:xfrm>
            <a:off x="4529250" y="205550"/>
            <a:ext cx="4529400" cy="17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u="sng">
                <a:solidFill>
                  <a:srgbClr val="FF0000"/>
                </a:solidFill>
              </a:rPr>
              <a:t>Teníamos un Sueño [circa 1970’s]</a:t>
            </a:r>
            <a:endParaRPr sz="600"/>
          </a:p>
        </p:txBody>
      </p:sp>
      <p:sp>
        <p:nvSpPr>
          <p:cNvPr id="128" name="Google Shape;128;p17"/>
          <p:cNvSpPr txBox="1"/>
          <p:nvPr/>
        </p:nvSpPr>
        <p:spPr>
          <a:xfrm>
            <a:off x="4883800" y="1600200"/>
            <a:ext cx="4260300" cy="3605784"/>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rgbClr val="002060"/>
              </a:buClr>
              <a:buSzPts val="1100"/>
              <a:buChar char="●"/>
            </a:pPr>
            <a:r>
              <a:rPr lang="es-GT" sz="1800" dirty="0">
                <a:solidFill>
                  <a:schemeClr val="tx1"/>
                </a:solidFill>
              </a:rPr>
              <a:t>Que las personas con discapacidades reciban apoyo total en la sociedad para garantizar su participación plena en la búsqueda de la felicidad.  </a:t>
            </a:r>
          </a:p>
          <a:p>
            <a:pPr marL="457200" lvl="0" indent="-298450" algn="l" rtl="0">
              <a:spcBef>
                <a:spcPts val="0"/>
              </a:spcBef>
              <a:spcAft>
                <a:spcPts val="0"/>
              </a:spcAft>
              <a:buClr>
                <a:srgbClr val="002060"/>
              </a:buClr>
              <a:buSzPts val="1100"/>
              <a:buChar char="●"/>
            </a:pPr>
            <a:r>
              <a:rPr lang="es-GT" sz="1800" dirty="0">
                <a:solidFill>
                  <a:schemeClr val="tx1"/>
                </a:solidFill>
              </a:rPr>
              <a:t>Caminos: </a:t>
            </a:r>
          </a:p>
          <a:p>
            <a:pPr marL="1200150" lvl="1" indent="-247650" algn="l" rtl="0">
              <a:spcBef>
                <a:spcPts val="480"/>
              </a:spcBef>
              <a:spcAft>
                <a:spcPts val="0"/>
              </a:spcAft>
              <a:buClr>
                <a:srgbClr val="002060"/>
              </a:buClr>
              <a:buSzPts val="1800"/>
              <a:buChar char="–"/>
            </a:pPr>
            <a:r>
              <a:rPr lang="es-GT" sz="1800" dirty="0">
                <a:solidFill>
                  <a:schemeClr val="tx1"/>
                </a:solidFill>
              </a:rPr>
              <a:t>Leyes para eliminar barreras y proporcionar recursos.</a:t>
            </a:r>
          </a:p>
          <a:p>
            <a:pPr marL="1200150" lvl="1" indent="-247650" algn="l" rtl="0">
              <a:spcBef>
                <a:spcPts val="560"/>
              </a:spcBef>
              <a:spcAft>
                <a:spcPts val="0"/>
              </a:spcAft>
              <a:buClr>
                <a:srgbClr val="002060"/>
              </a:buClr>
              <a:buSzPts val="1800"/>
              <a:buChar char="–"/>
            </a:pPr>
            <a:r>
              <a:rPr lang="es-GT" sz="1800" dirty="0">
                <a:solidFill>
                  <a:schemeClr val="tx1"/>
                </a:solidFill>
              </a:rPr>
              <a:t>Cambiar el pensamiento de “la lastima y el miedo” a ser capaz con apoyo.</a:t>
            </a:r>
          </a:p>
        </p:txBody>
      </p:sp>
      <p:sp>
        <p:nvSpPr>
          <p:cNvPr id="129" name="Google Shape;129;p17"/>
          <p:cNvSpPr txBox="1"/>
          <p:nvPr/>
        </p:nvSpPr>
        <p:spPr>
          <a:xfrm>
            <a:off x="5547360" y="5205985"/>
            <a:ext cx="3168440" cy="1548384"/>
          </a:xfrm>
          <a:prstGeom prst="rect">
            <a:avLst/>
          </a:prstGeom>
          <a:solidFill>
            <a:schemeClr val="tx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lt1"/>
                </a:solidFill>
                <a:highlight>
                  <a:srgbClr val="000000"/>
                </a:highlight>
              </a:rPr>
              <a:t>“</a:t>
            </a:r>
            <a:r>
              <a:rPr lang="es-GT" b="1" dirty="0">
                <a:solidFill>
                  <a:schemeClr val="lt1"/>
                </a:solidFill>
                <a:highlight>
                  <a:srgbClr val="000000"/>
                </a:highlight>
              </a:rPr>
              <a:t>Tengo un sueño de que mis cuatro hijos algún día vivirán en una nación donde no serán juzgados por el color de su piel sino por el contenido de su carácter.”</a:t>
            </a:r>
            <a:endParaRPr lang="es-GT" dirty="0">
              <a:highlight>
                <a:srgbClr val="000000"/>
              </a:highlight>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0"/>
          <p:cNvPicPr preferRelativeResize="0">
            <a:picLocks noGrp="1"/>
          </p:cNvPicPr>
          <p:nvPr>
            <p:ph type="body" idx="4294967295"/>
          </p:nvPr>
        </p:nvPicPr>
        <p:blipFill rotWithShape="1">
          <a:blip r:embed="rId3">
            <a:alphaModFix/>
          </a:blip>
          <a:srcRect/>
          <a:stretch/>
        </p:blipFill>
        <p:spPr>
          <a:xfrm>
            <a:off x="533400" y="685800"/>
            <a:ext cx="3563937" cy="1973262"/>
          </a:xfrm>
          <a:prstGeom prst="rect">
            <a:avLst/>
          </a:prstGeom>
          <a:noFill/>
          <a:ln>
            <a:noFill/>
          </a:ln>
        </p:spPr>
      </p:pic>
      <p:pic>
        <p:nvPicPr>
          <p:cNvPr id="576" name="Google Shape;576;p70" descr="Arrests of &lt;strong&gt;disability&lt;/strong&gt; activists at &lt;strong&gt;protest&lt;/strong&gt; of California h… | Flickr - Photo Sharing!"/>
          <p:cNvPicPr preferRelativeResize="0"/>
          <p:nvPr/>
        </p:nvPicPr>
        <p:blipFill rotWithShape="1">
          <a:blip r:embed="rId4">
            <a:alphaModFix/>
          </a:blip>
          <a:srcRect/>
          <a:stretch/>
        </p:blipFill>
        <p:spPr>
          <a:xfrm>
            <a:off x="4572000" y="381000"/>
            <a:ext cx="4375150" cy="2927350"/>
          </a:xfrm>
          <a:prstGeom prst="rect">
            <a:avLst/>
          </a:prstGeom>
          <a:noFill/>
          <a:ln>
            <a:noFill/>
          </a:ln>
        </p:spPr>
      </p:pic>
      <p:pic>
        <p:nvPicPr>
          <p:cNvPr id="577" name="Google Shape;577;p70"/>
          <p:cNvPicPr preferRelativeResize="0"/>
          <p:nvPr/>
        </p:nvPicPr>
        <p:blipFill rotWithShape="1">
          <a:blip r:embed="rId5">
            <a:alphaModFix/>
          </a:blip>
          <a:srcRect/>
          <a:stretch/>
        </p:blipFill>
        <p:spPr>
          <a:xfrm>
            <a:off x="479425" y="3124200"/>
            <a:ext cx="5540375" cy="3633787"/>
          </a:xfrm>
          <a:prstGeom prst="rect">
            <a:avLst/>
          </a:prstGeom>
          <a:noFill/>
          <a:ln>
            <a:noFill/>
          </a:ln>
        </p:spPr>
      </p:pic>
    </p:spTree>
  </p:cSld>
  <p:clrMapOvr>
    <a:masterClrMapping/>
  </p:clrMapOvr>
  <p:transition>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71"/>
          <p:cNvPicPr preferRelativeResize="0">
            <a:picLocks noGrp="1"/>
          </p:cNvPicPr>
          <p:nvPr>
            <p:ph type="body" idx="4294967295"/>
          </p:nvPr>
        </p:nvPicPr>
        <p:blipFill rotWithShape="1">
          <a:blip r:embed="rId3">
            <a:alphaModFix/>
          </a:blip>
          <a:srcRect b="10357"/>
          <a:stretch/>
        </p:blipFill>
        <p:spPr>
          <a:xfrm>
            <a:off x="1568925" y="124425"/>
            <a:ext cx="5831700" cy="4478400"/>
          </a:xfrm>
          <a:prstGeom prst="rect">
            <a:avLst/>
          </a:prstGeom>
          <a:noFill/>
          <a:ln>
            <a:noFill/>
          </a:ln>
        </p:spPr>
      </p:pic>
      <p:sp>
        <p:nvSpPr>
          <p:cNvPr id="583" name="Google Shape;583;p71"/>
          <p:cNvSpPr txBox="1"/>
          <p:nvPr/>
        </p:nvSpPr>
        <p:spPr>
          <a:xfrm>
            <a:off x="1707075" y="4657525"/>
            <a:ext cx="59205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b="1" dirty="0">
                <a:solidFill>
                  <a:srgbClr val="93C47D"/>
                </a:solidFill>
              </a:rPr>
              <a:t>¿</a:t>
            </a:r>
            <a:r>
              <a:rPr lang="es-MX" sz="1900" b="1" dirty="0">
                <a:solidFill>
                  <a:srgbClr val="93C47D"/>
                </a:solidFill>
              </a:rPr>
              <a:t>Porque  separamos, segregamos e alejamos a los niños de uno a otro, mientras a la misma vez enseñándoles a cuidar el mundo a su alrededor , respetar las diferencias y tomar una posición frente a la injusticia?   Nicole </a:t>
            </a:r>
            <a:r>
              <a:rPr lang="es-MX" sz="1900" b="1" dirty="0" err="1">
                <a:solidFill>
                  <a:srgbClr val="93C47D"/>
                </a:solidFill>
              </a:rPr>
              <a:t>Eredics</a:t>
            </a:r>
            <a:endParaRPr lang="es-MX" dirty="0"/>
          </a:p>
        </p:txBody>
      </p:sp>
    </p:spTree>
  </p:cSld>
  <p:clrMapOvr>
    <a:masterClrMapping/>
  </p:clrMapOvr>
  <p:transition>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2"/>
          <p:cNvSpPr txBox="1">
            <a:spLocks noGrp="1"/>
          </p:cNvSpPr>
          <p:nvPr>
            <p:ph type="title"/>
          </p:nvPr>
        </p:nvSpPr>
        <p:spPr>
          <a:xfrm>
            <a:off x="304800" y="457200"/>
            <a:ext cx="4323000" cy="99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Arial"/>
              <a:buNone/>
            </a:pPr>
            <a:r>
              <a:rPr lang="en-US" sz="2700" b="1" i="0" u="sng">
                <a:solidFill>
                  <a:srgbClr val="FF0000"/>
                </a:solidFill>
                <a:latin typeface="Arial"/>
                <a:ea typeface="Arial"/>
                <a:cs typeface="Arial"/>
                <a:sym typeface="Arial"/>
              </a:rPr>
              <a:t>Inclusive Education is Fortunately a Bigotry Repellent</a:t>
            </a:r>
            <a:endParaRPr sz="3100"/>
          </a:p>
        </p:txBody>
      </p:sp>
      <p:sp>
        <p:nvSpPr>
          <p:cNvPr id="589" name="Google Shape;589;p72"/>
          <p:cNvSpPr txBox="1">
            <a:spLocks noGrp="1"/>
          </p:cNvSpPr>
          <p:nvPr>
            <p:ph type="body" idx="1"/>
          </p:nvPr>
        </p:nvSpPr>
        <p:spPr>
          <a:xfrm>
            <a:off x="223837" y="1905000"/>
            <a:ext cx="3863975" cy="4532312"/>
          </a:xfrm>
          <a:prstGeom prst="rect">
            <a:avLst/>
          </a:prstGeom>
          <a:noFill/>
          <a:ln>
            <a:noFill/>
          </a:ln>
        </p:spPr>
        <p:txBody>
          <a:bodyPr spcFirstLastPara="1" wrap="square" lIns="91425" tIns="45700" rIns="91425" bIns="45700" anchor="t" anchorCtr="0">
            <a:noAutofit/>
          </a:bodyPr>
          <a:lstStyle/>
          <a:p>
            <a:pPr marL="342900" marR="0" lvl="0" indent="-304800" algn="l" rtl="0">
              <a:lnSpc>
                <a:spcPct val="100000"/>
              </a:lnSpc>
              <a:spcBef>
                <a:spcPts val="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Kids learn to live together in the world, which creates a better and safer place for us all.  </a:t>
            </a:r>
            <a:endParaRPr sz="2600"/>
          </a:p>
          <a:p>
            <a:pPr marL="342900" marR="0" lvl="0" indent="-304800" algn="l" rtl="0">
              <a:lnSpc>
                <a:spcPct val="100000"/>
              </a:lnSpc>
              <a:spcBef>
                <a:spcPts val="480"/>
              </a:spcBef>
              <a:spcAft>
                <a:spcPts val="0"/>
              </a:spcAft>
              <a:buClr>
                <a:srgbClr val="002060"/>
              </a:buClr>
              <a:buSzPts val="1800"/>
              <a:buFont typeface="Arial"/>
              <a:buChar char="•"/>
            </a:pPr>
            <a:r>
              <a:rPr lang="en-US" sz="1800" b="0" i="0" u="none">
                <a:solidFill>
                  <a:srgbClr val="002060"/>
                </a:solidFill>
                <a:latin typeface="Arial"/>
                <a:ea typeface="Arial"/>
                <a:cs typeface="Arial"/>
                <a:sym typeface="Arial"/>
              </a:rPr>
              <a:t>Children who learn together while being supported are less likely to be in fear of judgement by others</a:t>
            </a:r>
            <a:endParaRPr sz="2600"/>
          </a:p>
        </p:txBody>
      </p:sp>
      <p:pic>
        <p:nvPicPr>
          <p:cNvPr id="590" name="Google Shape;590;p72"/>
          <p:cNvPicPr preferRelativeResize="0"/>
          <p:nvPr/>
        </p:nvPicPr>
        <p:blipFill rotWithShape="1">
          <a:blip r:embed="rId3">
            <a:alphaModFix/>
          </a:blip>
          <a:srcRect/>
          <a:stretch/>
        </p:blipFill>
        <p:spPr>
          <a:xfrm>
            <a:off x="1236040" y="4023602"/>
            <a:ext cx="3964174" cy="2225775"/>
          </a:xfrm>
          <a:prstGeom prst="rect">
            <a:avLst/>
          </a:prstGeom>
          <a:noFill/>
          <a:ln>
            <a:noFill/>
          </a:ln>
        </p:spPr>
      </p:pic>
      <p:sp>
        <p:nvSpPr>
          <p:cNvPr id="591" name="Google Shape;591;p72"/>
          <p:cNvSpPr txBox="1"/>
          <p:nvPr/>
        </p:nvSpPr>
        <p:spPr>
          <a:xfrm>
            <a:off x="5200225" y="98725"/>
            <a:ext cx="3736500" cy="19186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dirty="0" err="1">
                <a:solidFill>
                  <a:srgbClr val="FF0000"/>
                </a:solidFill>
              </a:rPr>
              <a:t>Educación</a:t>
            </a:r>
            <a:r>
              <a:rPr lang="en-US" sz="2700" b="1" u="sng" dirty="0">
                <a:solidFill>
                  <a:srgbClr val="FF0000"/>
                </a:solidFill>
              </a:rPr>
              <a:t> </a:t>
            </a:r>
            <a:r>
              <a:rPr lang="en-US" sz="2700" b="1" u="sng" dirty="0" err="1">
                <a:solidFill>
                  <a:srgbClr val="FF0000"/>
                </a:solidFill>
              </a:rPr>
              <a:t>Inclusiva</a:t>
            </a:r>
            <a:r>
              <a:rPr lang="en-US" sz="2700" b="1" u="sng" dirty="0">
                <a:solidFill>
                  <a:srgbClr val="FF0000"/>
                </a:solidFill>
              </a:rPr>
              <a:t> </a:t>
            </a:r>
            <a:r>
              <a:rPr lang="en-US" sz="2700" b="1" u="sng" dirty="0" err="1">
                <a:solidFill>
                  <a:srgbClr val="FF0000"/>
                </a:solidFill>
              </a:rPr>
              <a:t>Afortunadamente</a:t>
            </a:r>
            <a:r>
              <a:rPr lang="en-US" sz="2700" b="1" u="sng" dirty="0">
                <a:solidFill>
                  <a:srgbClr val="FF0000"/>
                </a:solidFill>
              </a:rPr>
              <a:t> </a:t>
            </a:r>
            <a:r>
              <a:rPr lang="en-US" sz="2700" b="1" u="sng" dirty="0" err="1">
                <a:solidFill>
                  <a:srgbClr val="FF0000"/>
                </a:solidFill>
              </a:rPr>
              <a:t>es</a:t>
            </a:r>
            <a:r>
              <a:rPr lang="en-US" sz="2700" b="1" u="sng" dirty="0">
                <a:solidFill>
                  <a:srgbClr val="FF0000"/>
                </a:solidFill>
              </a:rPr>
              <a:t> un </a:t>
            </a:r>
            <a:r>
              <a:rPr lang="en-US" sz="2700" b="1" u="sng" dirty="0" err="1">
                <a:solidFill>
                  <a:srgbClr val="FF0000"/>
                </a:solidFill>
              </a:rPr>
              <a:t>Repelente</a:t>
            </a:r>
            <a:r>
              <a:rPr lang="en-US" sz="2700" b="1" u="sng" dirty="0">
                <a:solidFill>
                  <a:srgbClr val="FF0000"/>
                </a:solidFill>
              </a:rPr>
              <a:t> de </a:t>
            </a:r>
            <a:r>
              <a:rPr lang="en-US" sz="2700" b="1" u="sng" dirty="0" err="1">
                <a:solidFill>
                  <a:srgbClr val="FF0000"/>
                </a:solidFill>
              </a:rPr>
              <a:t>Intolerancia</a:t>
            </a:r>
            <a:endParaRPr sz="100" dirty="0"/>
          </a:p>
        </p:txBody>
      </p:sp>
      <p:sp>
        <p:nvSpPr>
          <p:cNvPr id="592" name="Google Shape;592;p72"/>
          <p:cNvSpPr txBox="1"/>
          <p:nvPr/>
        </p:nvSpPr>
        <p:spPr>
          <a:xfrm>
            <a:off x="5450050" y="2017400"/>
            <a:ext cx="3000000" cy="3000000"/>
          </a:xfrm>
          <a:prstGeom prst="rect">
            <a:avLst/>
          </a:prstGeom>
          <a:noFill/>
          <a:ln>
            <a:noFill/>
          </a:ln>
        </p:spPr>
        <p:txBody>
          <a:bodyPr spcFirstLastPara="1" wrap="square" lIns="91425" tIns="91425" rIns="91425" bIns="91425" anchor="t" anchorCtr="0">
            <a:noAutofit/>
          </a:bodyPr>
          <a:lstStyle/>
          <a:p>
            <a:pPr marL="342900" lvl="0" indent="-298450" algn="l" rtl="0">
              <a:spcBef>
                <a:spcPts val="0"/>
              </a:spcBef>
              <a:spcAft>
                <a:spcPts val="0"/>
              </a:spcAft>
              <a:buClr>
                <a:srgbClr val="002060"/>
              </a:buClr>
              <a:buSzPts val="1700"/>
              <a:buChar char="•"/>
            </a:pPr>
            <a:r>
              <a:rPr lang="es-GT" sz="1700" dirty="0">
                <a:solidFill>
                  <a:srgbClr val="002060"/>
                </a:solidFill>
              </a:rPr>
              <a:t>Niños aprenden a vivir en un mundo unidos, que crea un mejor lugar, más seguro para todos nosotros.  </a:t>
            </a:r>
            <a:endParaRPr lang="es-GT" sz="2500" dirty="0">
              <a:solidFill>
                <a:schemeClr val="dk1"/>
              </a:solidFill>
            </a:endParaRPr>
          </a:p>
          <a:p>
            <a:pPr marL="342900" lvl="0" indent="-298450" algn="l" rtl="0">
              <a:spcBef>
                <a:spcPts val="480"/>
              </a:spcBef>
              <a:spcAft>
                <a:spcPts val="0"/>
              </a:spcAft>
              <a:buClr>
                <a:srgbClr val="002060"/>
              </a:buClr>
              <a:buSzPts val="1700"/>
              <a:buChar char="•"/>
            </a:pPr>
            <a:r>
              <a:rPr lang="es-GT" sz="1700" dirty="0">
                <a:solidFill>
                  <a:srgbClr val="002060"/>
                </a:solidFill>
              </a:rPr>
              <a:t>Niños que aprenden juntos mientras son apoyados tienen menos probabilidades de tener miedo a de ser juzgados por los demás.</a:t>
            </a:r>
            <a:endParaRPr lang="es-GT" sz="700"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 calcmode="lin" valueType="num">
                                      <p:cBhvr additive="base">
                                        <p:cTn id="7" dur="500"/>
                                        <p:tgtEl>
                                          <p:spTgt spid="58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9">
                                            <p:txEl>
                                              <p:pRg st="0" end="0"/>
                                            </p:txEl>
                                          </p:spTgt>
                                        </p:tgtEl>
                                        <p:attrNameLst>
                                          <p:attrName>style.visibility</p:attrName>
                                        </p:attrNameLst>
                                      </p:cBhvr>
                                      <p:to>
                                        <p:strVal val="visible"/>
                                      </p:to>
                                    </p:set>
                                    <p:anim calcmode="lin" valueType="num">
                                      <p:cBhvr additive="base">
                                        <p:cTn id="12" dur="500"/>
                                        <p:tgtEl>
                                          <p:spTgt spid="5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89">
                                            <p:txEl>
                                              <p:pRg st="1" end="1"/>
                                            </p:txEl>
                                          </p:spTgt>
                                        </p:tgtEl>
                                        <p:attrNameLst>
                                          <p:attrName>style.visibility</p:attrName>
                                        </p:attrNameLst>
                                      </p:cBhvr>
                                      <p:to>
                                        <p:strVal val="visible"/>
                                      </p:to>
                                    </p:set>
                                    <p:anim calcmode="lin" valueType="num">
                                      <p:cBhvr additive="base">
                                        <p:cTn id="17" dur="500"/>
                                        <p:tgtEl>
                                          <p:spTgt spid="58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3"/>
          <p:cNvSpPr txBox="1">
            <a:spLocks noGrp="1"/>
          </p:cNvSpPr>
          <p:nvPr>
            <p:ph type="title"/>
          </p:nvPr>
        </p:nvSpPr>
        <p:spPr>
          <a:xfrm>
            <a:off x="685800" y="228600"/>
            <a:ext cx="3675000" cy="609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600"/>
              <a:buFont typeface="Arial"/>
              <a:buNone/>
            </a:pPr>
            <a:r>
              <a:rPr lang="en-US" sz="2600" b="1" i="0" u="sng">
                <a:solidFill>
                  <a:srgbClr val="FF0000"/>
                </a:solidFill>
                <a:latin typeface="Arial"/>
                <a:ea typeface="Arial"/>
                <a:cs typeface="Arial"/>
                <a:sym typeface="Arial"/>
              </a:rPr>
              <a:t>Make it your passion, not just a job!</a:t>
            </a:r>
            <a:endParaRPr sz="3400"/>
          </a:p>
        </p:txBody>
      </p:sp>
      <p:sp>
        <p:nvSpPr>
          <p:cNvPr id="598" name="Google Shape;598;p73"/>
          <p:cNvSpPr txBox="1">
            <a:spLocks noGrp="1"/>
          </p:cNvSpPr>
          <p:nvPr>
            <p:ph type="body" idx="1"/>
          </p:nvPr>
        </p:nvSpPr>
        <p:spPr>
          <a:xfrm>
            <a:off x="319075" y="1020175"/>
            <a:ext cx="4495800" cy="55626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002060"/>
              </a:buClr>
              <a:buSzPts val="2000"/>
              <a:buFont typeface="Arial"/>
              <a:buChar char="•"/>
            </a:pPr>
            <a:r>
              <a:rPr lang="en-US" sz="2000" b="0" i="0" u="none" dirty="0">
                <a:solidFill>
                  <a:srgbClr val="002060"/>
                </a:solidFill>
                <a:latin typeface="Arial"/>
                <a:ea typeface="Arial"/>
                <a:cs typeface="Arial"/>
                <a:sym typeface="Arial"/>
              </a:rPr>
              <a:t>Create examples of success</a:t>
            </a:r>
            <a:endParaRPr sz="2800" dirty="0"/>
          </a:p>
          <a:p>
            <a:pPr marL="742950" marR="0" lvl="1" indent="-260350" algn="l" rtl="0">
              <a:lnSpc>
                <a:spcPct val="100000"/>
              </a:lnSpc>
              <a:spcBef>
                <a:spcPts val="480"/>
              </a:spcBef>
              <a:spcAft>
                <a:spcPts val="0"/>
              </a:spcAft>
              <a:buClr>
                <a:srgbClr val="002060"/>
              </a:buClr>
              <a:buSzPts val="2000"/>
              <a:buFont typeface="Arial"/>
              <a:buChar char="–"/>
            </a:pPr>
            <a:r>
              <a:rPr lang="en-US" sz="2000" b="0" i="0" u="none" strike="noStrike" cap="none" dirty="0">
                <a:solidFill>
                  <a:srgbClr val="002060"/>
                </a:solidFill>
                <a:latin typeface="Arial"/>
                <a:ea typeface="Arial"/>
                <a:cs typeface="Arial"/>
                <a:sym typeface="Arial"/>
              </a:rPr>
              <a:t>The instructions are written, know them &amp; discover more, tell others</a:t>
            </a:r>
            <a:endParaRPr sz="2400" dirty="0"/>
          </a:p>
          <a:p>
            <a:pPr marL="342900" marR="0" lvl="0" indent="-317500" algn="l" rtl="0">
              <a:lnSpc>
                <a:spcPct val="100000"/>
              </a:lnSpc>
              <a:spcBef>
                <a:spcPts val="480"/>
              </a:spcBef>
              <a:spcAft>
                <a:spcPts val="0"/>
              </a:spcAft>
              <a:buClr>
                <a:srgbClr val="002060"/>
              </a:buClr>
              <a:buSzPts val="2000"/>
              <a:buFont typeface="Arial"/>
              <a:buChar char="•"/>
            </a:pPr>
            <a:r>
              <a:rPr lang="en-US" sz="2000" b="0" i="0" u="none" dirty="0">
                <a:solidFill>
                  <a:srgbClr val="002060"/>
                </a:solidFill>
                <a:latin typeface="Arial"/>
                <a:ea typeface="Arial"/>
                <a:cs typeface="Arial"/>
                <a:sym typeface="Arial"/>
              </a:rPr>
              <a:t>Shape attitudes of competence &amp; challenge deficit-model </a:t>
            </a:r>
            <a:endParaRPr sz="2800" dirty="0"/>
          </a:p>
          <a:p>
            <a:pPr marL="742950" marR="0" lvl="1" indent="-260350" algn="l" rtl="0">
              <a:lnSpc>
                <a:spcPct val="100000"/>
              </a:lnSpc>
              <a:spcBef>
                <a:spcPts val="480"/>
              </a:spcBef>
              <a:spcAft>
                <a:spcPts val="0"/>
              </a:spcAft>
              <a:buClr>
                <a:srgbClr val="002060"/>
              </a:buClr>
              <a:buSzPts val="2000"/>
              <a:buFont typeface="Arial"/>
              <a:buChar char="–"/>
            </a:pPr>
            <a:r>
              <a:rPr lang="en-US" sz="2000" b="0" i="0" u="none" strike="noStrike" cap="none" dirty="0">
                <a:solidFill>
                  <a:srgbClr val="002060"/>
                </a:solidFill>
                <a:latin typeface="Arial"/>
                <a:ea typeface="Arial"/>
                <a:cs typeface="Arial"/>
                <a:sym typeface="Arial"/>
              </a:rPr>
              <a:t>including our own</a:t>
            </a:r>
            <a:endParaRPr sz="2400" dirty="0"/>
          </a:p>
          <a:p>
            <a:pPr marL="342900" marR="0" lvl="0" indent="-317500" algn="l" rtl="0">
              <a:lnSpc>
                <a:spcPct val="100000"/>
              </a:lnSpc>
              <a:spcBef>
                <a:spcPts val="480"/>
              </a:spcBef>
              <a:spcAft>
                <a:spcPts val="0"/>
              </a:spcAft>
              <a:buClr>
                <a:srgbClr val="002060"/>
              </a:buClr>
              <a:buSzPts val="2000"/>
              <a:buFont typeface="Arial"/>
              <a:buChar char="•"/>
            </a:pPr>
            <a:r>
              <a:rPr lang="en-US" sz="2000" b="0" i="0" u="none" dirty="0">
                <a:solidFill>
                  <a:srgbClr val="002060"/>
                </a:solidFill>
                <a:latin typeface="Arial"/>
                <a:ea typeface="Arial"/>
                <a:cs typeface="Arial"/>
                <a:sym typeface="Arial"/>
              </a:rPr>
              <a:t>Educate &amp; promote successes of others</a:t>
            </a:r>
            <a:endParaRPr sz="2800" dirty="0"/>
          </a:p>
          <a:p>
            <a:pPr marL="742950" marR="0" lvl="1" indent="-260350" algn="l" rtl="0">
              <a:lnSpc>
                <a:spcPct val="100000"/>
              </a:lnSpc>
              <a:spcBef>
                <a:spcPts val="480"/>
              </a:spcBef>
              <a:spcAft>
                <a:spcPts val="0"/>
              </a:spcAft>
              <a:buClr>
                <a:srgbClr val="002060"/>
              </a:buClr>
              <a:buSzPts val="2000"/>
              <a:buFont typeface="Arial"/>
              <a:buChar char="–"/>
            </a:pPr>
            <a:r>
              <a:rPr lang="en-US" sz="2000" b="0" i="0" u="none" strike="noStrike" cap="none" dirty="0">
                <a:solidFill>
                  <a:srgbClr val="002060"/>
                </a:solidFill>
                <a:latin typeface="Arial"/>
                <a:ea typeface="Arial"/>
                <a:cs typeface="Arial"/>
                <a:sym typeface="Arial"/>
              </a:rPr>
              <a:t>Find innovators &amp; promote them</a:t>
            </a:r>
            <a:endParaRPr sz="2400" dirty="0"/>
          </a:p>
        </p:txBody>
      </p:sp>
      <p:pic>
        <p:nvPicPr>
          <p:cNvPr id="599" name="Google Shape;599;p73"/>
          <p:cNvPicPr preferRelativeResize="0"/>
          <p:nvPr/>
        </p:nvPicPr>
        <p:blipFill rotWithShape="1">
          <a:blip r:embed="rId3">
            <a:alphaModFix/>
          </a:blip>
          <a:srcRect/>
          <a:stretch/>
        </p:blipFill>
        <p:spPr>
          <a:xfrm>
            <a:off x="5600400" y="4684275"/>
            <a:ext cx="2460921" cy="2173725"/>
          </a:xfrm>
          <a:prstGeom prst="rect">
            <a:avLst/>
          </a:prstGeom>
          <a:noFill/>
          <a:ln>
            <a:noFill/>
          </a:ln>
        </p:spPr>
      </p:pic>
      <p:pic>
        <p:nvPicPr>
          <p:cNvPr id="600" name="Google Shape;600;p73"/>
          <p:cNvPicPr preferRelativeResize="0"/>
          <p:nvPr/>
        </p:nvPicPr>
        <p:blipFill rotWithShape="1">
          <a:blip r:embed="rId4">
            <a:alphaModFix/>
          </a:blip>
          <a:srcRect/>
          <a:stretch/>
        </p:blipFill>
        <p:spPr>
          <a:xfrm>
            <a:off x="1457125" y="4718275"/>
            <a:ext cx="3114875" cy="2105725"/>
          </a:xfrm>
          <a:prstGeom prst="rect">
            <a:avLst/>
          </a:prstGeom>
          <a:noFill/>
          <a:ln>
            <a:noFill/>
          </a:ln>
        </p:spPr>
      </p:pic>
      <p:sp>
        <p:nvSpPr>
          <p:cNvPr id="601" name="Google Shape;601;p73"/>
          <p:cNvSpPr txBox="1"/>
          <p:nvPr/>
        </p:nvSpPr>
        <p:spPr>
          <a:xfrm>
            <a:off x="5022600" y="78950"/>
            <a:ext cx="38781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2600" b="1" u="sng" dirty="0">
                <a:solidFill>
                  <a:srgbClr val="FF0000"/>
                </a:solidFill>
              </a:rPr>
              <a:t>¡Hazlo tu pasión, no solo un trabajo!</a:t>
            </a:r>
            <a:endParaRPr lang="es-GT" sz="400" dirty="0"/>
          </a:p>
        </p:txBody>
      </p:sp>
      <p:sp>
        <p:nvSpPr>
          <p:cNvPr id="602" name="Google Shape;602;p73"/>
          <p:cNvSpPr txBox="1"/>
          <p:nvPr/>
        </p:nvSpPr>
        <p:spPr>
          <a:xfrm>
            <a:off x="5195250" y="1100649"/>
            <a:ext cx="3878100" cy="3583625"/>
          </a:xfrm>
          <a:prstGeom prst="rect">
            <a:avLst/>
          </a:prstGeom>
          <a:noFill/>
          <a:ln>
            <a:noFill/>
          </a:ln>
        </p:spPr>
        <p:txBody>
          <a:bodyPr spcFirstLastPara="1" wrap="square" lIns="91425" tIns="91425" rIns="91425" bIns="91425" anchor="t" anchorCtr="0">
            <a:noAutofit/>
          </a:bodyPr>
          <a:lstStyle/>
          <a:p>
            <a:pPr marL="342900" lvl="0" indent="-298450" algn="l" rtl="0">
              <a:spcBef>
                <a:spcPts val="0"/>
              </a:spcBef>
              <a:spcAft>
                <a:spcPts val="0"/>
              </a:spcAft>
              <a:buClr>
                <a:srgbClr val="002060"/>
              </a:buClr>
              <a:buSzPts val="1700"/>
              <a:buChar char="•"/>
            </a:pPr>
            <a:r>
              <a:rPr lang="es-GT" sz="1700" dirty="0">
                <a:solidFill>
                  <a:srgbClr val="002060"/>
                </a:solidFill>
              </a:rPr>
              <a:t>Crear ejemplos de éxito</a:t>
            </a:r>
            <a:endParaRPr lang="es-GT" sz="2500" dirty="0">
              <a:solidFill>
                <a:schemeClr val="dk1"/>
              </a:solidFill>
            </a:endParaRPr>
          </a:p>
          <a:p>
            <a:pPr marL="742950" lvl="1" indent="-241300" algn="l" rtl="0">
              <a:spcBef>
                <a:spcPts val="480"/>
              </a:spcBef>
              <a:spcAft>
                <a:spcPts val="0"/>
              </a:spcAft>
              <a:buClr>
                <a:srgbClr val="002060"/>
              </a:buClr>
              <a:buSzPts val="1700"/>
              <a:buChar char="–"/>
            </a:pPr>
            <a:r>
              <a:rPr lang="es-GT" sz="1700" dirty="0">
                <a:solidFill>
                  <a:srgbClr val="002060"/>
                </a:solidFill>
              </a:rPr>
              <a:t>Las instrucciones están escritas, Conócelas y descubre más, cuéntaselo a los demás</a:t>
            </a:r>
            <a:endParaRPr lang="es-GT" sz="2100" dirty="0">
              <a:solidFill>
                <a:schemeClr val="dk1"/>
              </a:solidFill>
            </a:endParaRPr>
          </a:p>
          <a:p>
            <a:pPr marL="342900" lvl="0" indent="-298450" algn="l" rtl="0">
              <a:spcBef>
                <a:spcPts val="480"/>
              </a:spcBef>
              <a:spcAft>
                <a:spcPts val="0"/>
              </a:spcAft>
              <a:buClr>
                <a:srgbClr val="002060"/>
              </a:buClr>
              <a:buSzPts val="1700"/>
              <a:buChar char="•"/>
            </a:pPr>
            <a:r>
              <a:rPr lang="es-GT" sz="1700" dirty="0">
                <a:solidFill>
                  <a:srgbClr val="002060"/>
                </a:solidFill>
              </a:rPr>
              <a:t>Forma actitudes de competencia y desafía el modelo de déficit </a:t>
            </a:r>
            <a:endParaRPr lang="es-GT" sz="2500" dirty="0">
              <a:solidFill>
                <a:schemeClr val="dk1"/>
              </a:solidFill>
            </a:endParaRPr>
          </a:p>
          <a:p>
            <a:pPr marL="742950" lvl="1" indent="-241300" algn="l" rtl="0">
              <a:spcBef>
                <a:spcPts val="480"/>
              </a:spcBef>
              <a:spcAft>
                <a:spcPts val="0"/>
              </a:spcAft>
              <a:buClr>
                <a:srgbClr val="002060"/>
              </a:buClr>
              <a:buSzPts val="1700"/>
              <a:buChar char="–"/>
            </a:pPr>
            <a:r>
              <a:rPr lang="es-GT" sz="1700" dirty="0">
                <a:solidFill>
                  <a:srgbClr val="002060"/>
                </a:solidFill>
              </a:rPr>
              <a:t>incluyendo la nuestra </a:t>
            </a:r>
            <a:endParaRPr lang="es-GT" sz="2100" dirty="0">
              <a:solidFill>
                <a:schemeClr val="dk1"/>
              </a:solidFill>
            </a:endParaRPr>
          </a:p>
          <a:p>
            <a:pPr marL="342900" lvl="0" indent="-298450" algn="l" rtl="0">
              <a:spcBef>
                <a:spcPts val="480"/>
              </a:spcBef>
              <a:spcAft>
                <a:spcPts val="0"/>
              </a:spcAft>
              <a:buClr>
                <a:srgbClr val="002060"/>
              </a:buClr>
              <a:buSzPts val="1700"/>
              <a:buChar char="•"/>
            </a:pPr>
            <a:r>
              <a:rPr lang="es-GT" sz="1700" dirty="0">
                <a:solidFill>
                  <a:srgbClr val="002060"/>
                </a:solidFill>
              </a:rPr>
              <a:t>Educa y promueve el éxito de otros</a:t>
            </a:r>
            <a:endParaRPr lang="es-GT" sz="2500" dirty="0">
              <a:solidFill>
                <a:schemeClr val="dk1"/>
              </a:solidFill>
            </a:endParaRPr>
          </a:p>
          <a:p>
            <a:pPr marL="742950" lvl="1" indent="-241300" algn="l" rtl="0">
              <a:spcBef>
                <a:spcPts val="480"/>
              </a:spcBef>
              <a:spcAft>
                <a:spcPts val="0"/>
              </a:spcAft>
              <a:buClr>
                <a:srgbClr val="002060"/>
              </a:buClr>
              <a:buSzPts val="1700"/>
              <a:buChar char="–"/>
            </a:pPr>
            <a:r>
              <a:rPr lang="es-GT" sz="1700" dirty="0">
                <a:solidFill>
                  <a:srgbClr val="002060"/>
                </a:solidFill>
              </a:rPr>
              <a:t>Encontrar innovadores y promoverlos</a:t>
            </a:r>
            <a:endParaRPr lang="es-GT" sz="700"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74"/>
          <p:cNvPicPr preferRelativeResize="0"/>
          <p:nvPr/>
        </p:nvPicPr>
        <p:blipFill rotWithShape="1">
          <a:blip r:embed="rId3">
            <a:alphaModFix/>
          </a:blip>
          <a:srcRect/>
          <a:stretch/>
        </p:blipFill>
        <p:spPr>
          <a:xfrm>
            <a:off x="482600" y="1440675"/>
            <a:ext cx="4447200" cy="4445774"/>
          </a:xfrm>
          <a:prstGeom prst="rect">
            <a:avLst/>
          </a:prstGeom>
          <a:noFill/>
          <a:ln>
            <a:noFill/>
          </a:ln>
        </p:spPr>
      </p:pic>
      <p:sp>
        <p:nvSpPr>
          <p:cNvPr id="608" name="Google Shape;608;p74"/>
          <p:cNvSpPr txBox="1"/>
          <p:nvPr/>
        </p:nvSpPr>
        <p:spPr>
          <a:xfrm>
            <a:off x="5427200" y="410075"/>
            <a:ext cx="3512700" cy="209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000"/>
              <a:buFont typeface="Calibri"/>
              <a:buNone/>
            </a:pPr>
            <a:r>
              <a:rPr lang="en-US" sz="3400" b="1" i="0" u="sng" strike="noStrike" cap="none">
                <a:solidFill>
                  <a:srgbClr val="FF0000"/>
                </a:solidFill>
                <a:latin typeface="Calibri"/>
                <a:ea typeface="Calibri"/>
                <a:cs typeface="Calibri"/>
                <a:sym typeface="Calibri"/>
              </a:rPr>
              <a:t>Our human family is complete </a:t>
            </a:r>
            <a:endParaRPr sz="800"/>
          </a:p>
          <a:p>
            <a:pPr marL="0" marR="0" lvl="0" indent="0" algn="l" rtl="0">
              <a:lnSpc>
                <a:spcPct val="100000"/>
              </a:lnSpc>
              <a:spcBef>
                <a:spcPts val="0"/>
              </a:spcBef>
              <a:spcAft>
                <a:spcPts val="0"/>
              </a:spcAft>
              <a:buClr>
                <a:srgbClr val="FF0000"/>
              </a:buClr>
              <a:buSzPts val="4000"/>
              <a:buFont typeface="Calibri"/>
              <a:buNone/>
            </a:pPr>
            <a:r>
              <a:rPr lang="en-US" sz="3400" b="1" i="0" u="sng" strike="noStrike" cap="none">
                <a:solidFill>
                  <a:srgbClr val="FF0000"/>
                </a:solidFill>
                <a:latin typeface="Calibri"/>
                <a:ea typeface="Calibri"/>
                <a:cs typeface="Calibri"/>
                <a:sym typeface="Calibri"/>
              </a:rPr>
              <a:t>when everyone is included! </a:t>
            </a:r>
            <a:r>
              <a:rPr lang="en-US" sz="3900" b="1" i="0" u="sng" strike="noStrike" cap="none">
                <a:solidFill>
                  <a:srgbClr val="FF0000"/>
                </a:solidFill>
                <a:latin typeface="Calibri"/>
                <a:ea typeface="Calibri"/>
                <a:cs typeface="Calibri"/>
                <a:sym typeface="Calibri"/>
              </a:rPr>
              <a:t> </a:t>
            </a:r>
            <a:endParaRPr sz="1300"/>
          </a:p>
        </p:txBody>
      </p:sp>
      <p:sp>
        <p:nvSpPr>
          <p:cNvPr id="609" name="Google Shape;609;p74"/>
          <p:cNvSpPr txBox="1"/>
          <p:nvPr/>
        </p:nvSpPr>
        <p:spPr>
          <a:xfrm>
            <a:off x="5535525" y="32267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u="sng" dirty="0">
                <a:solidFill>
                  <a:srgbClr val="FF0000"/>
                </a:solidFill>
                <a:latin typeface="Calibri"/>
                <a:ea typeface="Calibri"/>
                <a:cs typeface="Calibri"/>
                <a:sym typeface="Calibri"/>
              </a:rPr>
              <a:t>¡</a:t>
            </a:r>
            <a:r>
              <a:rPr lang="es-GT" sz="3100" b="1" u="sng" dirty="0">
                <a:solidFill>
                  <a:srgbClr val="FF0000"/>
                </a:solidFill>
                <a:latin typeface="Calibri"/>
                <a:ea typeface="Calibri"/>
                <a:cs typeface="Calibri"/>
                <a:sym typeface="Calibri"/>
              </a:rPr>
              <a:t>Nuestra familia humana está completa </a:t>
            </a:r>
            <a:endParaRPr lang="es-GT" sz="500" dirty="0">
              <a:solidFill>
                <a:schemeClr val="dk1"/>
              </a:solidFill>
            </a:endParaRPr>
          </a:p>
          <a:p>
            <a:pPr marL="0" lvl="0" indent="0" algn="l" rtl="0">
              <a:spcBef>
                <a:spcPts val="0"/>
              </a:spcBef>
              <a:spcAft>
                <a:spcPts val="0"/>
              </a:spcAft>
              <a:buNone/>
            </a:pPr>
            <a:r>
              <a:rPr lang="es-GT" sz="3100" b="1" u="sng" dirty="0">
                <a:solidFill>
                  <a:srgbClr val="FF0000"/>
                </a:solidFill>
                <a:latin typeface="Calibri"/>
                <a:ea typeface="Calibri"/>
                <a:cs typeface="Calibri"/>
                <a:sym typeface="Calibri"/>
              </a:rPr>
              <a:t>cuando todos son incluidos!</a:t>
            </a:r>
            <a:endParaRPr lang="es-GT" sz="500" dirty="0"/>
          </a:p>
        </p:txBody>
      </p:sp>
    </p:spTree>
  </p:cSld>
  <p:clrMapOvr>
    <a:masterClrMapping/>
  </p:clrMapOvr>
  <p:transition>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5"/>
          <p:cNvSpPr txBox="1">
            <a:spLocks noGrp="1"/>
          </p:cNvSpPr>
          <p:nvPr>
            <p:ph type="title"/>
          </p:nvPr>
        </p:nvSpPr>
        <p:spPr>
          <a:xfrm>
            <a:off x="-183925" y="0"/>
            <a:ext cx="5499000" cy="1371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200" b="1" i="0" u="sng">
                <a:solidFill>
                  <a:srgbClr val="FF0000"/>
                </a:solidFill>
                <a:latin typeface="Arial"/>
                <a:ea typeface="Arial"/>
                <a:cs typeface="Arial"/>
                <a:sym typeface="Arial"/>
              </a:rPr>
              <a:t>Creating a World that Works for Everyone: Deeply &amp; Profoundly Connecting ALL Humanity</a:t>
            </a:r>
            <a:endParaRPr sz="3800"/>
          </a:p>
        </p:txBody>
      </p:sp>
      <p:sp>
        <p:nvSpPr>
          <p:cNvPr id="615" name="Google Shape;615;p75"/>
          <p:cNvSpPr txBox="1">
            <a:spLocks noGrp="1"/>
          </p:cNvSpPr>
          <p:nvPr>
            <p:ph type="body" idx="1"/>
          </p:nvPr>
        </p:nvSpPr>
        <p:spPr>
          <a:xfrm>
            <a:off x="-6300" y="1352000"/>
            <a:ext cx="5029200" cy="4495800"/>
          </a:xfrm>
          <a:prstGeom prst="rect">
            <a:avLst/>
          </a:prstGeom>
          <a:noFill/>
          <a:ln>
            <a:noFill/>
          </a:ln>
        </p:spPr>
        <p:txBody>
          <a:bodyPr spcFirstLastPara="1" wrap="square" lIns="91425" tIns="45700" rIns="91425" bIns="45700" anchor="t" anchorCtr="0">
            <a:noAutofit/>
          </a:bodyPr>
          <a:lstStyle/>
          <a:p>
            <a:pPr marL="342900" marR="0" lvl="0" indent="-292100" algn="l" rtl="0">
              <a:lnSpc>
                <a:spcPct val="80000"/>
              </a:lnSpc>
              <a:spcBef>
                <a:spcPts val="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Audacity &amp; Courage </a:t>
            </a:r>
            <a:endParaRPr sz="24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Creativity &amp; Gifts</a:t>
            </a:r>
            <a:endParaRPr sz="24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Letting go of our Attachment to the Status Quo</a:t>
            </a:r>
            <a:endParaRPr sz="24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Transforming</a:t>
            </a:r>
            <a:endParaRPr sz="16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Radical Revolution</a:t>
            </a:r>
            <a:endParaRPr sz="24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Heart &amp; Head</a:t>
            </a:r>
            <a:endParaRPr sz="24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All are Needed</a:t>
            </a:r>
            <a:endParaRPr sz="2400"/>
          </a:p>
          <a:p>
            <a:pPr marL="342900" marR="0" lvl="0" indent="-292100" algn="l" rtl="0">
              <a:lnSpc>
                <a:spcPct val="80000"/>
              </a:lnSpc>
              <a:spcBef>
                <a:spcPts val="560"/>
              </a:spcBef>
              <a:spcAft>
                <a:spcPts val="0"/>
              </a:spcAft>
              <a:buClr>
                <a:srgbClr val="002060"/>
              </a:buClr>
              <a:buSzPts val="2000"/>
              <a:buFont typeface="Arial"/>
              <a:buChar char="•"/>
            </a:pPr>
            <a:r>
              <a:rPr lang="en-US" sz="2000" b="0" i="0" u="none">
                <a:solidFill>
                  <a:srgbClr val="002060"/>
                </a:solidFill>
                <a:latin typeface="Arial"/>
                <a:ea typeface="Arial"/>
                <a:cs typeface="Arial"/>
                <a:sym typeface="Arial"/>
              </a:rPr>
              <a:t>We Empower Ourselves &amp; Each Other</a:t>
            </a:r>
            <a:endParaRPr sz="2400"/>
          </a:p>
          <a:p>
            <a:pPr marL="342900" marR="0" lvl="0" indent="-165100" algn="l" rtl="0">
              <a:spcBef>
                <a:spcPts val="560"/>
              </a:spcBef>
              <a:spcAft>
                <a:spcPts val="0"/>
              </a:spcAft>
              <a:buClr>
                <a:schemeClr val="dk1"/>
              </a:buClr>
              <a:buSzPts val="2800"/>
              <a:buFont typeface="Arial"/>
              <a:buNone/>
            </a:pPr>
            <a:endParaRPr sz="2800" b="0" i="0" u="none">
              <a:solidFill>
                <a:srgbClr val="002060"/>
              </a:solidFill>
              <a:latin typeface="Arial"/>
              <a:ea typeface="Arial"/>
              <a:cs typeface="Arial"/>
              <a:sym typeface="Arial"/>
            </a:endParaRPr>
          </a:p>
        </p:txBody>
      </p:sp>
      <p:pic>
        <p:nvPicPr>
          <p:cNvPr id="616" name="Google Shape;616;p75"/>
          <p:cNvPicPr preferRelativeResize="0"/>
          <p:nvPr/>
        </p:nvPicPr>
        <p:blipFill rotWithShape="1">
          <a:blip r:embed="rId3">
            <a:alphaModFix/>
          </a:blip>
          <a:srcRect/>
          <a:stretch/>
        </p:blipFill>
        <p:spPr>
          <a:xfrm>
            <a:off x="4184863" y="5169750"/>
            <a:ext cx="3225800" cy="1612900"/>
          </a:xfrm>
          <a:prstGeom prst="rect">
            <a:avLst/>
          </a:prstGeom>
          <a:noFill/>
          <a:ln>
            <a:noFill/>
          </a:ln>
        </p:spPr>
      </p:pic>
      <p:pic>
        <p:nvPicPr>
          <p:cNvPr id="617" name="Google Shape;617;p75" descr="Image result for welcome sign language sign"/>
          <p:cNvPicPr preferRelativeResize="0"/>
          <p:nvPr/>
        </p:nvPicPr>
        <p:blipFill rotWithShape="1">
          <a:blip r:embed="rId4">
            <a:alphaModFix/>
          </a:blip>
          <a:srcRect t="11543" b="13965"/>
          <a:stretch/>
        </p:blipFill>
        <p:spPr>
          <a:xfrm>
            <a:off x="644250" y="4706012"/>
            <a:ext cx="2828925" cy="2108200"/>
          </a:xfrm>
          <a:prstGeom prst="rect">
            <a:avLst/>
          </a:prstGeom>
          <a:noFill/>
          <a:ln>
            <a:noFill/>
          </a:ln>
        </p:spPr>
      </p:pic>
      <p:sp>
        <p:nvSpPr>
          <p:cNvPr id="618" name="Google Shape;618;p75"/>
          <p:cNvSpPr txBox="1"/>
          <p:nvPr/>
        </p:nvSpPr>
        <p:spPr>
          <a:xfrm>
            <a:off x="5216700" y="97536"/>
            <a:ext cx="3927300" cy="178003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2200" b="1" u="sng" dirty="0">
                <a:solidFill>
                  <a:srgbClr val="FF0000"/>
                </a:solidFill>
              </a:rPr>
              <a:t>Creando un Mundo que Trabaja Para Todos: Profundamente Conectando a TODA la  Humanidad</a:t>
            </a:r>
            <a:endParaRPr lang="es-GT" sz="800" dirty="0"/>
          </a:p>
        </p:txBody>
      </p:sp>
      <p:sp>
        <p:nvSpPr>
          <p:cNvPr id="619" name="Google Shape;619;p75"/>
          <p:cNvSpPr txBox="1"/>
          <p:nvPr/>
        </p:nvSpPr>
        <p:spPr>
          <a:xfrm>
            <a:off x="5131200" y="1877568"/>
            <a:ext cx="3927300" cy="3084575"/>
          </a:xfrm>
          <a:prstGeom prst="rect">
            <a:avLst/>
          </a:prstGeom>
          <a:noFill/>
          <a:ln>
            <a:noFill/>
          </a:ln>
        </p:spPr>
        <p:txBody>
          <a:bodyPr spcFirstLastPara="1" wrap="square" lIns="91425" tIns="91425" rIns="91425" bIns="91425" anchor="t" anchorCtr="0">
            <a:noAutofit/>
          </a:bodyPr>
          <a:lstStyle/>
          <a:p>
            <a:pPr marL="342900" lvl="0" indent="-279400" algn="l" rtl="0">
              <a:lnSpc>
                <a:spcPct val="80000"/>
              </a:lnSpc>
              <a:spcBef>
                <a:spcPts val="0"/>
              </a:spcBef>
              <a:spcAft>
                <a:spcPts val="0"/>
              </a:spcAft>
              <a:buClr>
                <a:srgbClr val="002060"/>
              </a:buClr>
              <a:buSzPts val="1800"/>
              <a:buChar char="•"/>
            </a:pPr>
            <a:r>
              <a:rPr lang="es-GT" sz="1800" dirty="0">
                <a:solidFill>
                  <a:srgbClr val="002060"/>
                </a:solidFill>
              </a:rPr>
              <a:t>Audacia y Valentía </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Creatividad y Dones</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Dejando ir nuestro apego al el  Status Quo</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Transformando</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Revolución Radical</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Corazón y Cabeza</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Todo es Necesario</a:t>
            </a:r>
            <a:endParaRPr lang="es-GT" sz="2200" dirty="0">
              <a:solidFill>
                <a:schemeClr val="dk1"/>
              </a:solidFill>
            </a:endParaRPr>
          </a:p>
          <a:p>
            <a:pPr marL="342900" lvl="0" indent="-279400" algn="l" rtl="0">
              <a:lnSpc>
                <a:spcPct val="80000"/>
              </a:lnSpc>
              <a:spcBef>
                <a:spcPts val="560"/>
              </a:spcBef>
              <a:spcAft>
                <a:spcPts val="0"/>
              </a:spcAft>
              <a:buClr>
                <a:srgbClr val="002060"/>
              </a:buClr>
              <a:buSzPts val="1800"/>
              <a:buChar char="•"/>
            </a:pPr>
            <a:r>
              <a:rPr lang="es-GT" sz="1800" dirty="0">
                <a:solidFill>
                  <a:srgbClr val="002060"/>
                </a:solidFill>
              </a:rPr>
              <a:t>Nos Empoderamos así mismos y uno al otro</a:t>
            </a:r>
            <a:endParaRPr lang="es-GT" sz="2200" dirty="0">
              <a:solidFill>
                <a:schemeClr val="dk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 calcmode="lin" valueType="num">
                                      <p:cBhvr additive="base">
                                        <p:cTn id="7" dur="500"/>
                                        <p:tgtEl>
                                          <p:spTgt spid="6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6"/>
                                        </p:tgtEl>
                                        <p:attrNameLst>
                                          <p:attrName>style.visibility</p:attrName>
                                        </p:attrNameLst>
                                      </p:cBhvr>
                                      <p:to>
                                        <p:strVal val="visible"/>
                                      </p:to>
                                    </p:set>
                                    <p:anim calcmode="lin" valueType="num">
                                      <p:cBhvr additive="base">
                                        <p:cTn id="12" dur="500"/>
                                        <p:tgtEl>
                                          <p:spTgt spid="6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5">
                                            <p:txEl>
                                              <p:pRg st="0" end="0"/>
                                            </p:txEl>
                                          </p:spTgt>
                                        </p:tgtEl>
                                        <p:attrNameLst>
                                          <p:attrName>style.visibility</p:attrName>
                                        </p:attrNameLst>
                                      </p:cBhvr>
                                      <p:to>
                                        <p:strVal val="visible"/>
                                      </p:to>
                                    </p:set>
                                    <p:anim calcmode="lin" valueType="num">
                                      <p:cBhvr additive="base">
                                        <p:cTn id="17" dur="500"/>
                                        <p:tgtEl>
                                          <p:spTgt spid="6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15">
                                            <p:txEl>
                                              <p:pRg st="1" end="1"/>
                                            </p:txEl>
                                          </p:spTgt>
                                        </p:tgtEl>
                                        <p:attrNameLst>
                                          <p:attrName>style.visibility</p:attrName>
                                        </p:attrNameLst>
                                      </p:cBhvr>
                                      <p:to>
                                        <p:strVal val="visible"/>
                                      </p:to>
                                    </p:set>
                                    <p:anim calcmode="lin" valueType="num">
                                      <p:cBhvr additive="base">
                                        <p:cTn id="22" dur="500"/>
                                        <p:tgtEl>
                                          <p:spTgt spid="6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15">
                                            <p:txEl>
                                              <p:pRg st="2" end="2"/>
                                            </p:txEl>
                                          </p:spTgt>
                                        </p:tgtEl>
                                        <p:attrNameLst>
                                          <p:attrName>style.visibility</p:attrName>
                                        </p:attrNameLst>
                                      </p:cBhvr>
                                      <p:to>
                                        <p:strVal val="visible"/>
                                      </p:to>
                                    </p:set>
                                    <p:anim calcmode="lin" valueType="num">
                                      <p:cBhvr additive="base">
                                        <p:cTn id="27" dur="500"/>
                                        <p:tgtEl>
                                          <p:spTgt spid="6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15">
                                            <p:txEl>
                                              <p:pRg st="3" end="3"/>
                                            </p:txEl>
                                          </p:spTgt>
                                        </p:tgtEl>
                                        <p:attrNameLst>
                                          <p:attrName>style.visibility</p:attrName>
                                        </p:attrNameLst>
                                      </p:cBhvr>
                                      <p:to>
                                        <p:strVal val="visible"/>
                                      </p:to>
                                    </p:set>
                                    <p:anim calcmode="lin" valueType="num">
                                      <p:cBhvr additive="base">
                                        <p:cTn id="32" dur="500"/>
                                        <p:tgtEl>
                                          <p:spTgt spid="6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5">
                                            <p:txEl>
                                              <p:pRg st="4" end="4"/>
                                            </p:txEl>
                                          </p:spTgt>
                                        </p:tgtEl>
                                        <p:attrNameLst>
                                          <p:attrName>style.visibility</p:attrName>
                                        </p:attrNameLst>
                                      </p:cBhvr>
                                      <p:to>
                                        <p:strVal val="visible"/>
                                      </p:to>
                                    </p:set>
                                    <p:anim calcmode="lin" valueType="num">
                                      <p:cBhvr additive="base">
                                        <p:cTn id="37" dur="500"/>
                                        <p:tgtEl>
                                          <p:spTgt spid="6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15">
                                            <p:txEl>
                                              <p:pRg st="5" end="5"/>
                                            </p:txEl>
                                          </p:spTgt>
                                        </p:tgtEl>
                                        <p:attrNameLst>
                                          <p:attrName>style.visibility</p:attrName>
                                        </p:attrNameLst>
                                      </p:cBhvr>
                                      <p:to>
                                        <p:strVal val="visible"/>
                                      </p:to>
                                    </p:set>
                                    <p:anim calcmode="lin" valueType="num">
                                      <p:cBhvr additive="base">
                                        <p:cTn id="42" dur="500"/>
                                        <p:tgtEl>
                                          <p:spTgt spid="6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5">
                                            <p:txEl>
                                              <p:pRg st="6" end="6"/>
                                            </p:txEl>
                                          </p:spTgt>
                                        </p:tgtEl>
                                        <p:attrNameLst>
                                          <p:attrName>style.visibility</p:attrName>
                                        </p:attrNameLst>
                                      </p:cBhvr>
                                      <p:to>
                                        <p:strVal val="visible"/>
                                      </p:to>
                                    </p:set>
                                    <p:anim calcmode="lin" valueType="num">
                                      <p:cBhvr additive="base">
                                        <p:cTn id="47" dur="500"/>
                                        <p:tgtEl>
                                          <p:spTgt spid="6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15">
                                            <p:txEl>
                                              <p:pRg st="7" end="7"/>
                                            </p:txEl>
                                          </p:spTgt>
                                        </p:tgtEl>
                                        <p:attrNameLst>
                                          <p:attrName>style.visibility</p:attrName>
                                        </p:attrNameLst>
                                      </p:cBhvr>
                                      <p:to>
                                        <p:strVal val="visible"/>
                                      </p:to>
                                    </p:set>
                                    <p:anim calcmode="lin" valueType="num">
                                      <p:cBhvr additive="base">
                                        <p:cTn id="52" dur="500"/>
                                        <p:tgtEl>
                                          <p:spTgt spid="6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15">
                                            <p:txEl>
                                              <p:pRg st="8" end="8"/>
                                            </p:txEl>
                                          </p:spTgt>
                                        </p:tgtEl>
                                        <p:attrNameLst>
                                          <p:attrName>style.visibility</p:attrName>
                                        </p:attrNameLst>
                                      </p:cBhvr>
                                      <p:to>
                                        <p:strVal val="visible"/>
                                      </p:to>
                                    </p:set>
                                    <p:anim calcmode="lin" valueType="num">
                                      <p:cBhvr additive="base">
                                        <p:cTn id="57" dur="500"/>
                                        <p:tgtEl>
                                          <p:spTgt spid="6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6"/>
          <p:cNvSpPr txBox="1"/>
          <p:nvPr/>
        </p:nvSpPr>
        <p:spPr>
          <a:xfrm>
            <a:off x="2843500" y="4928650"/>
            <a:ext cx="38307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sng" strike="noStrike" cap="none">
                <a:solidFill>
                  <a:schemeClr val="hlink"/>
                </a:solidFill>
                <a:latin typeface="Arial"/>
                <a:ea typeface="Arial"/>
                <a:cs typeface="Arial"/>
                <a:sym typeface="Arial"/>
                <a:hlinkClick r:id="rId3"/>
              </a:rPr>
              <a:t>Bruno Mars - Just the Way You Are </a:t>
            </a:r>
            <a:endParaRPr/>
          </a:p>
        </p:txBody>
      </p:sp>
      <p:pic>
        <p:nvPicPr>
          <p:cNvPr id="625" name="Google Shape;625;p76"/>
          <p:cNvPicPr preferRelativeResize="0"/>
          <p:nvPr/>
        </p:nvPicPr>
        <p:blipFill rotWithShape="1">
          <a:blip r:embed="rId4">
            <a:alphaModFix/>
          </a:blip>
          <a:srcRect/>
          <a:stretch/>
        </p:blipFill>
        <p:spPr>
          <a:xfrm>
            <a:off x="254000" y="304800"/>
            <a:ext cx="8128000" cy="4587875"/>
          </a:xfrm>
          <a:prstGeom prst="rect">
            <a:avLst/>
          </a:prstGeom>
          <a:noFill/>
          <a:ln>
            <a:noFill/>
          </a:ln>
        </p:spPr>
      </p:pic>
      <p:sp>
        <p:nvSpPr>
          <p:cNvPr id="626" name="Google Shape;626;p76"/>
          <p:cNvSpPr txBox="1"/>
          <p:nvPr/>
        </p:nvSpPr>
        <p:spPr>
          <a:xfrm>
            <a:off x="2367000" y="5382275"/>
            <a:ext cx="6015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Cancion de: </a:t>
            </a:r>
            <a:r>
              <a:rPr lang="en-US" sz="1800" u="sng">
                <a:solidFill>
                  <a:schemeClr val="hlink"/>
                </a:solidFill>
                <a:hlinkClick r:id="rId3"/>
              </a:rPr>
              <a:t>Bruno Mars - Just the Way You Are </a:t>
            </a:r>
            <a:endParaRPr/>
          </a:p>
        </p:txBody>
      </p:sp>
    </p:spTree>
  </p:cSld>
  <p:clrMapOvr>
    <a:masterClrMapping/>
  </p:clrMapOvr>
  <p:transition>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7"/>
          <p:cNvSpPr txBox="1">
            <a:spLocks noGrp="1"/>
          </p:cNvSpPr>
          <p:nvPr>
            <p:ph type="title"/>
          </p:nvPr>
        </p:nvSpPr>
        <p:spPr>
          <a:xfrm>
            <a:off x="-220150" y="195025"/>
            <a:ext cx="4966500" cy="587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FF0000"/>
              </a:buClr>
              <a:buSzPts val="3200"/>
              <a:buFont typeface="Arial"/>
              <a:buNone/>
            </a:pPr>
            <a:r>
              <a:rPr lang="en-US" sz="1900" b="1" i="0" u="sng">
                <a:solidFill>
                  <a:srgbClr val="FF0000"/>
                </a:solidFill>
                <a:latin typeface="Arial"/>
                <a:ea typeface="Arial"/>
                <a:cs typeface="Arial"/>
                <a:sym typeface="Arial"/>
              </a:rPr>
              <a:t>Adults with Disabilities Continue to Break Expectations and Norms by: </a:t>
            </a:r>
            <a:endParaRPr sz="700"/>
          </a:p>
        </p:txBody>
      </p:sp>
      <p:pic>
        <p:nvPicPr>
          <p:cNvPr id="632" name="Google Shape;632;p77" descr="Department of Communities, Child Safety and &lt;strong&gt;Disability&lt;/strong&gt; Services (Queensland Government ..."/>
          <p:cNvPicPr preferRelativeResize="0">
            <a:picLocks noGrp="1"/>
          </p:cNvPicPr>
          <p:nvPr>
            <p:ph type="body" idx="1"/>
          </p:nvPr>
        </p:nvPicPr>
        <p:blipFill rotWithShape="1">
          <a:blip r:embed="rId3">
            <a:alphaModFix/>
          </a:blip>
          <a:srcRect/>
          <a:stretch/>
        </p:blipFill>
        <p:spPr>
          <a:xfrm>
            <a:off x="608476" y="4063650"/>
            <a:ext cx="4197000" cy="1881300"/>
          </a:xfrm>
          <a:prstGeom prst="rect">
            <a:avLst/>
          </a:prstGeom>
          <a:noFill/>
          <a:ln>
            <a:noFill/>
          </a:ln>
        </p:spPr>
      </p:pic>
      <p:sp>
        <p:nvSpPr>
          <p:cNvPr id="633" name="Google Shape;633;p77"/>
          <p:cNvSpPr txBox="1">
            <a:spLocks noGrp="1"/>
          </p:cNvSpPr>
          <p:nvPr>
            <p:ph type="body" idx="1"/>
          </p:nvPr>
        </p:nvSpPr>
        <p:spPr>
          <a:xfrm>
            <a:off x="450837" y="1121075"/>
            <a:ext cx="3345000" cy="4953000"/>
          </a:xfrm>
          <a:prstGeom prst="rect">
            <a:avLst/>
          </a:prstGeom>
          <a:noFill/>
          <a:ln>
            <a:noFill/>
          </a:ln>
        </p:spPr>
        <p:txBody>
          <a:bodyPr spcFirstLastPara="1" wrap="square" lIns="91425" tIns="45700" rIns="91425" bIns="45700" anchor="t" anchorCtr="0">
            <a:noAutofit/>
          </a:bodyPr>
          <a:lstStyle/>
          <a:p>
            <a:pPr marL="257175" lvl="0" indent="-212725" algn="l" rtl="0">
              <a:lnSpc>
                <a:spcPct val="100000"/>
              </a:lnSpc>
              <a:spcBef>
                <a:spcPts val="0"/>
              </a:spcBef>
              <a:spcAft>
                <a:spcPts val="0"/>
              </a:spcAft>
              <a:buClr>
                <a:srgbClr val="7030A0"/>
              </a:buClr>
              <a:buSzPts val="1700"/>
              <a:buFont typeface="Arial"/>
              <a:buChar char="•"/>
            </a:pPr>
            <a:r>
              <a:rPr lang="en-US" sz="1700" b="1" i="0" u="none" dirty="0">
                <a:solidFill>
                  <a:srgbClr val="7030A0"/>
                </a:solidFill>
                <a:latin typeface="Arial"/>
                <a:ea typeface="Arial"/>
                <a:cs typeface="Arial"/>
                <a:sym typeface="Arial"/>
              </a:rPr>
              <a:t>Obtaining a diploma</a:t>
            </a:r>
            <a:endParaRPr sz="1700" dirty="0"/>
          </a:p>
          <a:p>
            <a:pPr marL="257175" lvl="0" indent="-212725" algn="l" rtl="0">
              <a:lnSpc>
                <a:spcPct val="100000"/>
              </a:lnSpc>
              <a:spcBef>
                <a:spcPts val="480"/>
              </a:spcBef>
              <a:spcAft>
                <a:spcPts val="0"/>
              </a:spcAft>
              <a:buClr>
                <a:srgbClr val="7030A0"/>
              </a:buClr>
              <a:buSzPts val="1700"/>
              <a:buFont typeface="Arial"/>
              <a:buChar char="•"/>
            </a:pPr>
            <a:r>
              <a:rPr lang="en-US" sz="1700" b="1" i="0" u="none" dirty="0">
                <a:solidFill>
                  <a:srgbClr val="7030A0"/>
                </a:solidFill>
                <a:latin typeface="Arial"/>
                <a:ea typeface="Arial"/>
                <a:cs typeface="Arial"/>
                <a:sym typeface="Arial"/>
              </a:rPr>
              <a:t>Getting a </a:t>
            </a:r>
            <a:r>
              <a:rPr lang="en-US" sz="1700" b="1" dirty="0">
                <a:solidFill>
                  <a:srgbClr val="7030A0"/>
                </a:solidFill>
              </a:rPr>
              <a:t>Driver's</a:t>
            </a:r>
            <a:r>
              <a:rPr lang="en-US" sz="1700" b="1" i="0" u="none" dirty="0">
                <a:solidFill>
                  <a:srgbClr val="7030A0"/>
                </a:solidFill>
                <a:latin typeface="Arial"/>
                <a:ea typeface="Arial"/>
                <a:cs typeface="Arial"/>
                <a:sym typeface="Arial"/>
              </a:rPr>
              <a:t> License</a:t>
            </a:r>
            <a:endParaRPr sz="1700" dirty="0"/>
          </a:p>
          <a:p>
            <a:pPr marL="257175" lvl="0" indent="-212725" algn="l" rtl="0">
              <a:lnSpc>
                <a:spcPct val="100000"/>
              </a:lnSpc>
              <a:spcBef>
                <a:spcPts val="480"/>
              </a:spcBef>
              <a:spcAft>
                <a:spcPts val="0"/>
              </a:spcAft>
              <a:buClr>
                <a:srgbClr val="7030A0"/>
              </a:buClr>
              <a:buSzPts val="1700"/>
              <a:buFont typeface="Arial"/>
              <a:buChar char="•"/>
            </a:pPr>
            <a:r>
              <a:rPr lang="en-US" sz="1700" b="1" i="0" u="none" dirty="0">
                <a:solidFill>
                  <a:srgbClr val="7030A0"/>
                </a:solidFill>
                <a:latin typeface="Arial"/>
                <a:ea typeface="Arial"/>
                <a:cs typeface="Arial"/>
                <a:sym typeface="Arial"/>
              </a:rPr>
              <a:t>Getting hired &amp; do meaningful work</a:t>
            </a:r>
            <a:endParaRPr sz="1700" dirty="0"/>
          </a:p>
          <a:p>
            <a:pPr marL="257175" lvl="0" indent="-212725" algn="l" rtl="0">
              <a:lnSpc>
                <a:spcPct val="100000"/>
              </a:lnSpc>
              <a:spcBef>
                <a:spcPts val="480"/>
              </a:spcBef>
              <a:spcAft>
                <a:spcPts val="0"/>
              </a:spcAft>
              <a:buClr>
                <a:srgbClr val="7030A0"/>
              </a:buClr>
              <a:buSzPts val="1700"/>
              <a:buFont typeface="Arial"/>
              <a:buChar char="•"/>
            </a:pPr>
            <a:r>
              <a:rPr lang="en-US" sz="1700" b="1" i="0" u="none" dirty="0">
                <a:solidFill>
                  <a:srgbClr val="7030A0"/>
                </a:solidFill>
                <a:latin typeface="Arial"/>
                <a:ea typeface="Arial"/>
                <a:cs typeface="Arial"/>
                <a:sym typeface="Arial"/>
              </a:rPr>
              <a:t>Going to College</a:t>
            </a:r>
            <a:endParaRPr sz="1700" dirty="0"/>
          </a:p>
          <a:p>
            <a:pPr marL="257175" lvl="0" indent="-212725" algn="l" rtl="0">
              <a:lnSpc>
                <a:spcPct val="100000"/>
              </a:lnSpc>
              <a:spcBef>
                <a:spcPts val="480"/>
              </a:spcBef>
              <a:spcAft>
                <a:spcPts val="0"/>
              </a:spcAft>
              <a:buClr>
                <a:srgbClr val="7030A0"/>
              </a:buClr>
              <a:buSzPts val="1700"/>
              <a:buFont typeface="Arial"/>
              <a:buChar char="•"/>
            </a:pPr>
            <a:r>
              <a:rPr lang="en-US" sz="1700" b="1" i="0" u="none" dirty="0">
                <a:solidFill>
                  <a:srgbClr val="7030A0"/>
                </a:solidFill>
                <a:latin typeface="Arial"/>
                <a:ea typeface="Arial"/>
                <a:cs typeface="Arial"/>
                <a:sym typeface="Arial"/>
              </a:rPr>
              <a:t>Doing fun activities with friends &amp; family </a:t>
            </a:r>
            <a:endParaRPr sz="1700" dirty="0"/>
          </a:p>
          <a:p>
            <a:pPr marL="257175" lvl="0" indent="-212725" algn="l" rtl="0">
              <a:lnSpc>
                <a:spcPct val="100000"/>
              </a:lnSpc>
              <a:spcBef>
                <a:spcPts val="480"/>
              </a:spcBef>
              <a:spcAft>
                <a:spcPts val="0"/>
              </a:spcAft>
              <a:buClr>
                <a:srgbClr val="7030A0"/>
              </a:buClr>
              <a:buSzPts val="1700"/>
              <a:buFont typeface="Arial"/>
              <a:buChar char="•"/>
            </a:pPr>
            <a:r>
              <a:rPr lang="en-US" sz="1700" b="1" i="0" u="none" dirty="0">
                <a:solidFill>
                  <a:srgbClr val="7030A0"/>
                </a:solidFill>
                <a:latin typeface="Arial"/>
                <a:ea typeface="Arial"/>
                <a:cs typeface="Arial"/>
                <a:sym typeface="Arial"/>
              </a:rPr>
              <a:t>Living with whom they want to live</a:t>
            </a:r>
            <a:endParaRPr sz="1700" dirty="0"/>
          </a:p>
        </p:txBody>
      </p:sp>
      <p:pic>
        <p:nvPicPr>
          <p:cNvPr id="634" name="Google Shape;634;p77" descr="Living with intellectual &lt;strong&gt;disability&lt;/strong&gt; in The Dreamhouse"/>
          <p:cNvPicPr preferRelativeResize="0"/>
          <p:nvPr/>
        </p:nvPicPr>
        <p:blipFill rotWithShape="1">
          <a:blip r:embed="rId4">
            <a:alphaModFix/>
          </a:blip>
          <a:srcRect/>
          <a:stretch/>
        </p:blipFill>
        <p:spPr>
          <a:xfrm>
            <a:off x="5595675" y="4551012"/>
            <a:ext cx="2851151" cy="1924050"/>
          </a:xfrm>
          <a:prstGeom prst="rect">
            <a:avLst/>
          </a:prstGeom>
          <a:noFill/>
          <a:ln>
            <a:noFill/>
          </a:ln>
        </p:spPr>
      </p:pic>
      <p:sp>
        <p:nvSpPr>
          <p:cNvPr id="635" name="Google Shape;635;p77"/>
          <p:cNvSpPr txBox="1"/>
          <p:nvPr/>
        </p:nvSpPr>
        <p:spPr>
          <a:xfrm>
            <a:off x="5521250" y="1121075"/>
            <a:ext cx="3507600" cy="3270172"/>
          </a:xfrm>
          <a:prstGeom prst="rect">
            <a:avLst/>
          </a:prstGeom>
          <a:noFill/>
          <a:ln>
            <a:noFill/>
          </a:ln>
        </p:spPr>
        <p:txBody>
          <a:bodyPr spcFirstLastPara="1" wrap="square" lIns="91425" tIns="91425" rIns="91425" bIns="91425" anchor="t" anchorCtr="0">
            <a:noAutofit/>
          </a:bodyPr>
          <a:lstStyle/>
          <a:p>
            <a:pPr marL="257175" lvl="0" indent="-212725" algn="l" rtl="0">
              <a:spcBef>
                <a:spcPts val="0"/>
              </a:spcBef>
              <a:spcAft>
                <a:spcPts val="0"/>
              </a:spcAft>
              <a:buClr>
                <a:srgbClr val="7030A0"/>
              </a:buClr>
              <a:buSzPts val="1700"/>
              <a:buChar char="•"/>
            </a:pPr>
            <a:r>
              <a:rPr lang="es-GT" sz="1700" b="1" dirty="0">
                <a:solidFill>
                  <a:srgbClr val="7030A0"/>
                </a:solidFill>
              </a:rPr>
              <a:t>Obteniendo un diploma</a:t>
            </a:r>
            <a:endParaRPr lang="es-GT" sz="1700" dirty="0">
              <a:solidFill>
                <a:schemeClr val="dk1"/>
              </a:solidFill>
            </a:endParaRPr>
          </a:p>
          <a:p>
            <a:pPr marL="257175" lvl="0" indent="-212725" algn="l" rtl="0">
              <a:spcBef>
                <a:spcPts val="480"/>
              </a:spcBef>
              <a:spcAft>
                <a:spcPts val="0"/>
              </a:spcAft>
              <a:buClr>
                <a:srgbClr val="7030A0"/>
              </a:buClr>
              <a:buSzPts val="1700"/>
              <a:buChar char="•"/>
            </a:pPr>
            <a:r>
              <a:rPr lang="es-GT" sz="1700" b="1" dirty="0">
                <a:solidFill>
                  <a:srgbClr val="7030A0"/>
                </a:solidFill>
              </a:rPr>
              <a:t>Obteniendo Licencia de Manejo </a:t>
            </a:r>
            <a:endParaRPr lang="es-GT" sz="1700" dirty="0">
              <a:solidFill>
                <a:schemeClr val="dk1"/>
              </a:solidFill>
            </a:endParaRPr>
          </a:p>
          <a:p>
            <a:pPr marL="257175" lvl="0" indent="-212725" algn="l" rtl="0">
              <a:spcBef>
                <a:spcPts val="480"/>
              </a:spcBef>
              <a:spcAft>
                <a:spcPts val="0"/>
              </a:spcAft>
              <a:buClr>
                <a:srgbClr val="7030A0"/>
              </a:buClr>
              <a:buSzPts val="1700"/>
              <a:buChar char="•"/>
            </a:pPr>
            <a:r>
              <a:rPr lang="es-GT" sz="1700" b="1" dirty="0">
                <a:solidFill>
                  <a:srgbClr val="7030A0"/>
                </a:solidFill>
              </a:rPr>
              <a:t>Ser Contratado y Obteniendo Trabajo Significativo</a:t>
            </a:r>
            <a:endParaRPr lang="es-GT" sz="1700" dirty="0">
              <a:solidFill>
                <a:schemeClr val="dk1"/>
              </a:solidFill>
            </a:endParaRPr>
          </a:p>
          <a:p>
            <a:pPr marL="257175" lvl="0" indent="-212725" algn="l" rtl="0">
              <a:spcBef>
                <a:spcPts val="480"/>
              </a:spcBef>
              <a:spcAft>
                <a:spcPts val="0"/>
              </a:spcAft>
              <a:buClr>
                <a:srgbClr val="7030A0"/>
              </a:buClr>
              <a:buSzPts val="1700"/>
              <a:buChar char="•"/>
            </a:pPr>
            <a:r>
              <a:rPr lang="es-GT" sz="1700" b="1" dirty="0">
                <a:solidFill>
                  <a:srgbClr val="7030A0"/>
                </a:solidFill>
              </a:rPr>
              <a:t>Asistir a Colegio</a:t>
            </a:r>
            <a:endParaRPr lang="es-GT" sz="1700" dirty="0">
              <a:solidFill>
                <a:schemeClr val="dk1"/>
              </a:solidFill>
            </a:endParaRPr>
          </a:p>
          <a:p>
            <a:pPr marL="257175" lvl="0" indent="-212725" algn="l" rtl="0">
              <a:spcBef>
                <a:spcPts val="480"/>
              </a:spcBef>
              <a:spcAft>
                <a:spcPts val="0"/>
              </a:spcAft>
              <a:buClr>
                <a:srgbClr val="7030A0"/>
              </a:buClr>
              <a:buSzPts val="1700"/>
              <a:buChar char="•"/>
            </a:pPr>
            <a:r>
              <a:rPr lang="es-GT" sz="1700" b="1" dirty="0">
                <a:solidFill>
                  <a:srgbClr val="7030A0"/>
                </a:solidFill>
              </a:rPr>
              <a:t>Haciendo actividades divertidas con amigos y familia </a:t>
            </a:r>
            <a:endParaRPr lang="es-GT" sz="1700" dirty="0">
              <a:solidFill>
                <a:schemeClr val="dk1"/>
              </a:solidFill>
            </a:endParaRPr>
          </a:p>
          <a:p>
            <a:pPr marL="257175" lvl="0" indent="-212725" algn="l" rtl="0">
              <a:spcBef>
                <a:spcPts val="480"/>
              </a:spcBef>
              <a:spcAft>
                <a:spcPts val="0"/>
              </a:spcAft>
              <a:buClr>
                <a:srgbClr val="7030A0"/>
              </a:buClr>
              <a:buSzPts val="1700"/>
              <a:buChar char="•"/>
            </a:pPr>
            <a:r>
              <a:rPr lang="es-GT" sz="1700" b="1" dirty="0">
                <a:solidFill>
                  <a:srgbClr val="7030A0"/>
                </a:solidFill>
              </a:rPr>
              <a:t>Viviendo con quién desean vivir</a:t>
            </a:r>
            <a:endParaRPr lang="es-GT" sz="1700" dirty="0"/>
          </a:p>
        </p:txBody>
      </p:sp>
      <p:sp>
        <p:nvSpPr>
          <p:cNvPr id="636" name="Google Shape;636;p77"/>
          <p:cNvSpPr txBox="1"/>
          <p:nvPr/>
        </p:nvSpPr>
        <p:spPr>
          <a:xfrm>
            <a:off x="4805476" y="69075"/>
            <a:ext cx="4337400" cy="10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u="sng" dirty="0">
                <a:solidFill>
                  <a:srgbClr val="FF0000"/>
                </a:solidFill>
              </a:rPr>
              <a:t> </a:t>
            </a:r>
            <a:r>
              <a:rPr lang="es-GT" sz="1900" b="1" u="sng" dirty="0">
                <a:solidFill>
                  <a:srgbClr val="FF0000"/>
                </a:solidFill>
              </a:rPr>
              <a:t>Adultos con  Discapacidades Continúan a Romper Expectativas e Normas con:</a:t>
            </a:r>
            <a:endParaRPr lang="es-GT" sz="1900"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 calcmode="lin" valueType="num">
                                      <p:cBhvr additive="base">
                                        <p:cTn id="7" dur="500"/>
                                        <p:tgtEl>
                                          <p:spTgt spid="63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34"/>
                                        </p:tgtEl>
                                        <p:attrNameLst>
                                          <p:attrName>style.visibility</p:attrName>
                                        </p:attrNameLst>
                                      </p:cBhvr>
                                      <p:to>
                                        <p:strVal val="visible"/>
                                      </p:to>
                                    </p:set>
                                    <p:anim calcmode="lin" valueType="num">
                                      <p:cBhvr additive="base">
                                        <p:cTn id="10" dur="500"/>
                                        <p:tgtEl>
                                          <p:spTgt spid="63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32"/>
                                        </p:tgtEl>
                                        <p:attrNameLst>
                                          <p:attrName>style.visibility</p:attrName>
                                        </p:attrNameLst>
                                      </p:cBhvr>
                                      <p:to>
                                        <p:strVal val="visible"/>
                                      </p:to>
                                    </p:set>
                                    <p:anim calcmode="lin" valueType="num">
                                      <p:cBhvr additive="base">
                                        <p:cTn id="13" dur="500"/>
                                        <p:tgtEl>
                                          <p:spTgt spid="6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33">
                                            <p:txEl>
                                              <p:pRg st="0" end="0"/>
                                            </p:txEl>
                                          </p:spTgt>
                                        </p:tgtEl>
                                        <p:attrNameLst>
                                          <p:attrName>style.visibility</p:attrName>
                                        </p:attrNameLst>
                                      </p:cBhvr>
                                      <p:to>
                                        <p:strVal val="visible"/>
                                      </p:to>
                                    </p:set>
                                    <p:anim calcmode="lin" valueType="num">
                                      <p:cBhvr additive="base">
                                        <p:cTn id="18" dur="500"/>
                                        <p:tgtEl>
                                          <p:spTgt spid="6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33">
                                            <p:txEl>
                                              <p:pRg st="1" end="1"/>
                                            </p:txEl>
                                          </p:spTgt>
                                        </p:tgtEl>
                                        <p:attrNameLst>
                                          <p:attrName>style.visibility</p:attrName>
                                        </p:attrNameLst>
                                      </p:cBhvr>
                                      <p:to>
                                        <p:strVal val="visible"/>
                                      </p:to>
                                    </p:set>
                                    <p:anim calcmode="lin" valueType="num">
                                      <p:cBhvr additive="base">
                                        <p:cTn id="23" dur="500"/>
                                        <p:tgtEl>
                                          <p:spTgt spid="6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33">
                                            <p:txEl>
                                              <p:pRg st="2" end="2"/>
                                            </p:txEl>
                                          </p:spTgt>
                                        </p:tgtEl>
                                        <p:attrNameLst>
                                          <p:attrName>style.visibility</p:attrName>
                                        </p:attrNameLst>
                                      </p:cBhvr>
                                      <p:to>
                                        <p:strVal val="visible"/>
                                      </p:to>
                                    </p:set>
                                    <p:anim calcmode="lin" valueType="num">
                                      <p:cBhvr additive="base">
                                        <p:cTn id="28" dur="500"/>
                                        <p:tgtEl>
                                          <p:spTgt spid="63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33">
                                            <p:txEl>
                                              <p:pRg st="3" end="3"/>
                                            </p:txEl>
                                          </p:spTgt>
                                        </p:tgtEl>
                                        <p:attrNameLst>
                                          <p:attrName>style.visibility</p:attrName>
                                        </p:attrNameLst>
                                      </p:cBhvr>
                                      <p:to>
                                        <p:strVal val="visible"/>
                                      </p:to>
                                    </p:set>
                                    <p:anim calcmode="lin" valueType="num">
                                      <p:cBhvr additive="base">
                                        <p:cTn id="33" dur="500"/>
                                        <p:tgtEl>
                                          <p:spTgt spid="63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33">
                                            <p:txEl>
                                              <p:pRg st="4" end="4"/>
                                            </p:txEl>
                                          </p:spTgt>
                                        </p:tgtEl>
                                        <p:attrNameLst>
                                          <p:attrName>style.visibility</p:attrName>
                                        </p:attrNameLst>
                                      </p:cBhvr>
                                      <p:to>
                                        <p:strVal val="visible"/>
                                      </p:to>
                                    </p:set>
                                    <p:anim calcmode="lin" valueType="num">
                                      <p:cBhvr additive="base">
                                        <p:cTn id="38" dur="500"/>
                                        <p:tgtEl>
                                          <p:spTgt spid="63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33">
                                            <p:txEl>
                                              <p:pRg st="5" end="5"/>
                                            </p:txEl>
                                          </p:spTgt>
                                        </p:tgtEl>
                                        <p:attrNameLst>
                                          <p:attrName>style.visibility</p:attrName>
                                        </p:attrNameLst>
                                      </p:cBhvr>
                                      <p:to>
                                        <p:strVal val="visible"/>
                                      </p:to>
                                    </p:set>
                                    <p:anim calcmode="lin" valueType="num">
                                      <p:cBhvr additive="base">
                                        <p:cTn id="43" dur="500"/>
                                        <p:tgtEl>
                                          <p:spTgt spid="63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78"/>
          <p:cNvPicPr preferRelativeResize="0"/>
          <p:nvPr/>
        </p:nvPicPr>
        <p:blipFill rotWithShape="1">
          <a:blip r:embed="rId3">
            <a:alphaModFix/>
          </a:blip>
          <a:srcRect/>
          <a:stretch/>
        </p:blipFill>
        <p:spPr>
          <a:xfrm>
            <a:off x="209550" y="285750"/>
            <a:ext cx="8705850" cy="5092100"/>
          </a:xfrm>
          <a:prstGeom prst="rect">
            <a:avLst/>
          </a:prstGeom>
          <a:noFill/>
          <a:ln>
            <a:noFill/>
          </a:ln>
        </p:spPr>
      </p:pic>
      <p:sp>
        <p:nvSpPr>
          <p:cNvPr id="642" name="Google Shape;642;p78"/>
          <p:cNvSpPr txBox="1"/>
          <p:nvPr/>
        </p:nvSpPr>
        <p:spPr>
          <a:xfrm>
            <a:off x="2743199" y="5654150"/>
            <a:ext cx="3849189"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2600" b="1" dirty="0">
                <a:solidFill>
                  <a:srgbClr val="4A86E8"/>
                </a:solidFill>
                <a:latin typeface="+mn-lt"/>
                <a:ea typeface="Caveat"/>
                <a:cs typeface="Caveat"/>
                <a:sym typeface="Caveat"/>
              </a:rPr>
              <a:t>El Cielo es el Límite</a:t>
            </a:r>
          </a:p>
        </p:txBody>
      </p:sp>
    </p:spTree>
  </p:cSld>
  <p:clrMapOvr>
    <a:masterClrMapping/>
  </p:clrMapOvr>
  <p:transition>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9"/>
          <p:cNvSpPr txBox="1">
            <a:spLocks noGrp="1"/>
          </p:cNvSpPr>
          <p:nvPr>
            <p:ph type="title"/>
          </p:nvPr>
        </p:nvSpPr>
        <p:spPr>
          <a:xfrm>
            <a:off x="609600" y="6667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Arial"/>
              <a:buNone/>
            </a:pPr>
            <a:r>
              <a:rPr lang="en-US" sz="3200" b="0" i="0" u="none">
                <a:solidFill>
                  <a:schemeClr val="dk2"/>
                </a:solidFill>
                <a:latin typeface="Arial"/>
                <a:ea typeface="Arial"/>
                <a:cs typeface="Arial"/>
                <a:sym typeface="Arial"/>
              </a:rPr>
              <a:t>For More Information, contact:</a:t>
            </a:r>
            <a:endParaRPr sz="3200" b="0" i="0" u="none">
              <a:solidFill>
                <a:schemeClr val="dk2"/>
              </a:solidFill>
              <a:latin typeface="Arial"/>
              <a:ea typeface="Arial"/>
              <a:cs typeface="Arial"/>
              <a:sym typeface="Arial"/>
            </a:endParaRPr>
          </a:p>
          <a:p>
            <a:pPr marL="0" lvl="0" indent="0" algn="ctr" rtl="0">
              <a:spcBef>
                <a:spcPts val="0"/>
              </a:spcBef>
              <a:spcAft>
                <a:spcPts val="0"/>
              </a:spcAft>
              <a:buClr>
                <a:schemeClr val="dk1"/>
              </a:buClr>
              <a:buSzPts val="3200"/>
              <a:buFont typeface="Arial"/>
              <a:buNone/>
            </a:pPr>
            <a:r>
              <a:rPr lang="en-US" sz="3200">
                <a:solidFill>
                  <a:schemeClr val="dk1"/>
                </a:solidFill>
              </a:rPr>
              <a:t>Para Más Información, contacte:</a:t>
            </a:r>
            <a:endParaRPr sz="3200"/>
          </a:p>
        </p:txBody>
      </p:sp>
      <p:sp>
        <p:nvSpPr>
          <p:cNvPr id="648" name="Google Shape;648;p79"/>
          <p:cNvSpPr txBox="1"/>
          <p:nvPr/>
        </p:nvSpPr>
        <p:spPr>
          <a:xfrm>
            <a:off x="533400" y="1190625"/>
            <a:ext cx="8382000" cy="18653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Dr. Mary A. Falvey, </a:t>
            </a:r>
            <a:endParaRPr/>
          </a:p>
          <a:p>
            <a:pPr marL="0" marR="0" lvl="0" indent="0" algn="ctr"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Emeriti Faculty</a:t>
            </a:r>
            <a:endParaRPr/>
          </a:p>
          <a:p>
            <a:pPr marL="0" marR="0" lvl="0" indent="0" algn="ctr"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California State University, Los Angeles</a:t>
            </a:r>
            <a:endParaRPr/>
          </a:p>
          <a:p>
            <a:pPr marL="0" marR="0" lvl="0" indent="0" algn="ctr" rtl="0">
              <a:lnSpc>
                <a:spcPct val="90000"/>
              </a:lnSpc>
              <a:spcBef>
                <a:spcPts val="0"/>
              </a:spcBef>
              <a:spcAft>
                <a:spcPts val="0"/>
              </a:spcAft>
              <a:buClr>
                <a:schemeClr val="dk1"/>
              </a:buClr>
              <a:buSzPts val="3200"/>
              <a:buFont typeface="Arial"/>
              <a:buNone/>
            </a:pPr>
            <a:r>
              <a:rPr lang="en-US" sz="3200" b="0" i="0" u="sng" strike="noStrike" cap="none">
                <a:solidFill>
                  <a:schemeClr val="hlink"/>
                </a:solidFill>
                <a:latin typeface="Arial"/>
                <a:ea typeface="Arial"/>
                <a:cs typeface="Arial"/>
                <a:sym typeface="Arial"/>
                <a:hlinkClick r:id="rId3"/>
              </a:rPr>
              <a:t>mfalvey@calstatela.edu</a:t>
            </a:r>
            <a:r>
              <a:rPr lang="en-US" sz="3200" b="0" i="0" u="none" strike="noStrike" cap="none">
                <a:solidFill>
                  <a:schemeClr val="dk1"/>
                </a:solidFill>
                <a:latin typeface="Arial"/>
                <a:ea typeface="Arial"/>
                <a:cs typeface="Arial"/>
                <a:sym typeface="Arial"/>
              </a:rPr>
              <a:t> </a:t>
            </a:r>
            <a:endParaRPr/>
          </a:p>
        </p:txBody>
      </p:sp>
      <p:pic>
        <p:nvPicPr>
          <p:cNvPr id="649" name="Google Shape;649;p79"/>
          <p:cNvPicPr preferRelativeResize="0"/>
          <p:nvPr/>
        </p:nvPicPr>
        <p:blipFill rotWithShape="1">
          <a:blip r:embed="rId4">
            <a:alphaModFix/>
          </a:blip>
          <a:srcRect/>
          <a:stretch/>
        </p:blipFill>
        <p:spPr>
          <a:xfrm>
            <a:off x="3429000" y="3429000"/>
            <a:ext cx="2960687" cy="2886075"/>
          </a:xfrm>
          <a:prstGeom prst="rect">
            <a:avLst/>
          </a:prstGeom>
          <a:noFill/>
          <a:ln>
            <a:noFill/>
          </a:ln>
        </p:spPr>
      </p:pic>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53725" y="97025"/>
            <a:ext cx="4518300" cy="71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800"/>
              <a:buFont typeface="Arial"/>
              <a:buNone/>
            </a:pPr>
            <a:r>
              <a:rPr lang="en-US" sz="2800" b="1" i="0" u="sng">
                <a:solidFill>
                  <a:srgbClr val="FF0000"/>
                </a:solidFill>
                <a:latin typeface="Arial"/>
                <a:ea typeface="Arial"/>
                <a:cs typeface="Arial"/>
                <a:sym typeface="Arial"/>
              </a:rPr>
              <a:t>However, There are Still Many Unmet Promises</a:t>
            </a:r>
            <a:endParaRPr/>
          </a:p>
        </p:txBody>
      </p:sp>
      <p:sp>
        <p:nvSpPr>
          <p:cNvPr id="135" name="Google Shape;135;p18"/>
          <p:cNvSpPr txBox="1">
            <a:spLocks noGrp="1"/>
          </p:cNvSpPr>
          <p:nvPr>
            <p:ph type="body" idx="1"/>
          </p:nvPr>
        </p:nvSpPr>
        <p:spPr>
          <a:xfrm>
            <a:off x="228600" y="1231392"/>
            <a:ext cx="4142700" cy="5351807"/>
          </a:xfrm>
          <a:prstGeom prst="rect">
            <a:avLst/>
          </a:prstGeom>
          <a:noFill/>
          <a:ln>
            <a:noFill/>
          </a:ln>
        </p:spPr>
        <p:txBody>
          <a:bodyPr spcFirstLastPara="1" wrap="square" lIns="91425" tIns="45700" rIns="91425" bIns="45700" anchor="t" anchorCtr="0">
            <a:noAutofit/>
          </a:bodyPr>
          <a:lstStyle/>
          <a:p>
            <a:pPr marL="342900" marR="0" lvl="1" indent="-304800" algn="l" rtl="0">
              <a:lnSpc>
                <a:spcPct val="100000"/>
              </a:lnSpc>
              <a:spcBef>
                <a:spcPts val="0"/>
              </a:spcBef>
              <a:spcAft>
                <a:spcPts val="0"/>
              </a:spcAft>
              <a:buClr>
                <a:srgbClr val="002060"/>
              </a:buClr>
              <a:buSzPts val="1800"/>
              <a:buFont typeface="Arial"/>
              <a:buChar char="•"/>
            </a:pPr>
            <a:r>
              <a:rPr lang="en-US" sz="1800" b="0" i="0" u="none" strike="noStrike" cap="none" dirty="0">
                <a:solidFill>
                  <a:schemeClr val="tx1"/>
                </a:solidFill>
                <a:sym typeface="Arial"/>
              </a:rPr>
              <a:t>We were ready, society, not so much</a:t>
            </a:r>
            <a:endParaRPr sz="2200" dirty="0">
              <a:solidFill>
                <a:schemeClr val="tx1"/>
              </a:solidFill>
            </a:endParaRPr>
          </a:p>
          <a:p>
            <a:pPr marL="342900" marR="0" lvl="1" indent="-304800" algn="l" rtl="0">
              <a:lnSpc>
                <a:spcPct val="100000"/>
              </a:lnSpc>
              <a:spcBef>
                <a:spcPts val="480"/>
              </a:spcBef>
              <a:spcAft>
                <a:spcPts val="0"/>
              </a:spcAft>
              <a:buClr>
                <a:srgbClr val="002060"/>
              </a:buClr>
              <a:buSzPts val="1800"/>
              <a:buFont typeface="Arial"/>
              <a:buChar char="•"/>
            </a:pPr>
            <a:r>
              <a:rPr lang="en-US" sz="1800" b="0" i="0" u="none" strike="noStrike" cap="none" dirty="0">
                <a:solidFill>
                  <a:schemeClr val="tx1"/>
                </a:solidFill>
                <a:sym typeface="Arial"/>
              </a:rPr>
              <a:t>School desegregation of students with disabilities has been &amp; continues to be very slow</a:t>
            </a:r>
            <a:endParaRPr sz="2200" dirty="0">
              <a:solidFill>
                <a:schemeClr val="tx1"/>
              </a:solidFill>
            </a:endParaRPr>
          </a:p>
          <a:p>
            <a:pPr marL="342900" marR="0" lvl="0" indent="-304800" algn="l" rtl="0">
              <a:lnSpc>
                <a:spcPct val="100000"/>
              </a:lnSpc>
              <a:spcBef>
                <a:spcPts val="480"/>
              </a:spcBef>
              <a:spcAft>
                <a:spcPts val="0"/>
              </a:spcAft>
              <a:buClr>
                <a:srgbClr val="002060"/>
              </a:buClr>
              <a:buSzPts val="1800"/>
              <a:buFont typeface="Arial"/>
              <a:buChar char="•"/>
            </a:pPr>
            <a:r>
              <a:rPr lang="en-US" sz="1800" b="0" i="0" u="none" dirty="0">
                <a:solidFill>
                  <a:schemeClr val="tx1"/>
                </a:solidFill>
                <a:sym typeface="Arial"/>
              </a:rPr>
              <a:t>Inclusion often has resulted in dump &amp; hope</a:t>
            </a:r>
            <a:endParaRPr sz="2600" dirty="0">
              <a:solidFill>
                <a:schemeClr val="tx1"/>
              </a:solidFill>
            </a:endParaRPr>
          </a:p>
          <a:p>
            <a:pPr marL="342900" marR="0" lvl="0" indent="-304800" algn="l" rtl="0">
              <a:lnSpc>
                <a:spcPct val="100000"/>
              </a:lnSpc>
              <a:spcBef>
                <a:spcPts val="480"/>
              </a:spcBef>
              <a:spcAft>
                <a:spcPts val="0"/>
              </a:spcAft>
              <a:buClr>
                <a:srgbClr val="002060"/>
              </a:buClr>
              <a:buSzPts val="1800"/>
              <a:buFont typeface="Arial"/>
              <a:buChar char="•"/>
            </a:pPr>
            <a:r>
              <a:rPr lang="en-US" sz="1800" b="0" i="0" u="none" dirty="0">
                <a:solidFill>
                  <a:schemeClr val="tx1"/>
                </a:solidFill>
                <a:sym typeface="Arial"/>
              </a:rPr>
              <a:t>Laws have been passed to protect, not necessarily advance people with disabilities </a:t>
            </a:r>
            <a:endParaRPr sz="2600" dirty="0">
              <a:solidFill>
                <a:schemeClr val="tx1"/>
              </a:solidFill>
            </a:endParaRPr>
          </a:p>
          <a:p>
            <a:pPr marL="342900" marR="0" lvl="0" indent="-304800" algn="l" rtl="0">
              <a:lnSpc>
                <a:spcPct val="100000"/>
              </a:lnSpc>
              <a:spcBef>
                <a:spcPts val="480"/>
              </a:spcBef>
              <a:spcAft>
                <a:spcPts val="0"/>
              </a:spcAft>
              <a:buClr>
                <a:srgbClr val="002060"/>
              </a:buClr>
              <a:buSzPts val="1800"/>
              <a:buFont typeface="Arial"/>
              <a:buChar char="•"/>
            </a:pPr>
            <a:r>
              <a:rPr lang="en-US" sz="1800" b="0" i="0" u="none" dirty="0">
                <a:solidFill>
                  <a:schemeClr val="tx1"/>
                </a:solidFill>
                <a:sym typeface="Arial"/>
              </a:rPr>
              <a:t>Bullying and rejection still occurs to this day</a:t>
            </a:r>
            <a:endParaRPr sz="2600" dirty="0">
              <a:solidFill>
                <a:schemeClr val="tx1"/>
              </a:solidFill>
            </a:endParaRPr>
          </a:p>
          <a:p>
            <a:pPr marL="342900" marR="0" lvl="0" indent="-342900" algn="l" rtl="0">
              <a:lnSpc>
                <a:spcPct val="100000"/>
              </a:lnSpc>
              <a:spcBef>
                <a:spcPts val="600"/>
              </a:spcBef>
              <a:spcAft>
                <a:spcPts val="0"/>
              </a:spcAft>
              <a:buClr>
                <a:schemeClr val="dk1"/>
              </a:buClr>
              <a:buSzPts val="3000"/>
              <a:buFont typeface="Arial"/>
              <a:buNone/>
            </a:pPr>
            <a:endParaRPr sz="3000" b="0" i="0" u="none" dirty="0">
              <a:solidFill>
                <a:schemeClr val="tx1"/>
              </a:solidFill>
              <a:latin typeface="Arial"/>
              <a:ea typeface="Arial"/>
              <a:cs typeface="Arial"/>
              <a:sym typeface="Arial"/>
            </a:endParaRPr>
          </a:p>
          <a:p>
            <a:pPr marL="342900" marR="0" lvl="0" indent="-152400" algn="l" rtl="0">
              <a:spcBef>
                <a:spcPts val="600"/>
              </a:spcBef>
              <a:spcAft>
                <a:spcPts val="0"/>
              </a:spcAft>
              <a:buClr>
                <a:schemeClr val="dk1"/>
              </a:buClr>
              <a:buSzPts val="3000"/>
              <a:buFont typeface="Arial"/>
              <a:buNone/>
            </a:pPr>
            <a:endParaRPr sz="3000" b="0" i="0" u="none" dirty="0">
              <a:solidFill>
                <a:srgbClr val="002060"/>
              </a:solidFill>
              <a:latin typeface="Arial"/>
              <a:ea typeface="Arial"/>
              <a:cs typeface="Arial"/>
              <a:sym typeface="Arial"/>
            </a:endParaRPr>
          </a:p>
        </p:txBody>
      </p:sp>
      <p:pic>
        <p:nvPicPr>
          <p:cNvPr id="136" name="Google Shape;136;p18"/>
          <p:cNvPicPr preferRelativeResize="0"/>
          <p:nvPr/>
        </p:nvPicPr>
        <p:blipFill rotWithShape="1">
          <a:blip r:embed="rId3">
            <a:alphaModFix/>
          </a:blip>
          <a:srcRect/>
          <a:stretch/>
        </p:blipFill>
        <p:spPr>
          <a:xfrm>
            <a:off x="2135750" y="4693920"/>
            <a:ext cx="1972954" cy="1968380"/>
          </a:xfrm>
          <a:prstGeom prst="rect">
            <a:avLst/>
          </a:prstGeom>
          <a:noFill/>
          <a:ln>
            <a:noFill/>
          </a:ln>
        </p:spPr>
      </p:pic>
      <p:sp>
        <p:nvSpPr>
          <p:cNvPr id="137" name="Google Shape;137;p18"/>
          <p:cNvSpPr txBox="1"/>
          <p:nvPr/>
        </p:nvSpPr>
        <p:spPr>
          <a:xfrm>
            <a:off x="4876800" y="47700"/>
            <a:ext cx="4243200" cy="15248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GT" sz="2800" b="1" u="sng" dirty="0">
                <a:solidFill>
                  <a:srgbClr val="FF0000"/>
                </a:solidFill>
              </a:rPr>
              <a:t>Sin Embargo, Todavía Hay muchas Promesas Sin Cumplir</a:t>
            </a:r>
            <a:endParaRPr lang="es-GT" dirty="0"/>
          </a:p>
        </p:txBody>
      </p:sp>
      <p:sp>
        <p:nvSpPr>
          <p:cNvPr id="138" name="Google Shape;138;p18"/>
          <p:cNvSpPr txBox="1"/>
          <p:nvPr/>
        </p:nvSpPr>
        <p:spPr>
          <a:xfrm>
            <a:off x="4935950" y="1572575"/>
            <a:ext cx="3974400" cy="5010624"/>
          </a:xfrm>
          <a:prstGeom prst="rect">
            <a:avLst/>
          </a:prstGeom>
          <a:noFill/>
          <a:ln>
            <a:noFill/>
          </a:ln>
        </p:spPr>
        <p:txBody>
          <a:bodyPr spcFirstLastPara="1" wrap="square" lIns="91425" tIns="91425" rIns="91425" bIns="91425" anchor="t" anchorCtr="0">
            <a:noAutofit/>
          </a:bodyPr>
          <a:lstStyle/>
          <a:p>
            <a:pPr marL="342900" lvl="1" indent="-304800" algn="l" rtl="0">
              <a:spcBef>
                <a:spcPts val="0"/>
              </a:spcBef>
              <a:spcAft>
                <a:spcPts val="0"/>
              </a:spcAft>
              <a:buClr>
                <a:srgbClr val="002060"/>
              </a:buClr>
              <a:buSzPts val="1800"/>
              <a:buChar char="•"/>
            </a:pPr>
            <a:r>
              <a:rPr lang="es-GT" sz="1800" dirty="0">
                <a:solidFill>
                  <a:schemeClr val="tx1"/>
                </a:solidFill>
              </a:rPr>
              <a:t>Nosotros estábamos listos, la sociedad no tanto.</a:t>
            </a:r>
            <a:endParaRPr lang="es-GT" sz="2200" dirty="0">
              <a:solidFill>
                <a:schemeClr val="tx1"/>
              </a:solidFill>
            </a:endParaRPr>
          </a:p>
          <a:p>
            <a:pPr marL="342900" lvl="1" indent="-304800" algn="l" rtl="0">
              <a:spcBef>
                <a:spcPts val="480"/>
              </a:spcBef>
              <a:spcAft>
                <a:spcPts val="0"/>
              </a:spcAft>
              <a:buClr>
                <a:srgbClr val="002060"/>
              </a:buClr>
              <a:buSzPts val="1800"/>
              <a:buChar char="•"/>
            </a:pPr>
            <a:r>
              <a:rPr lang="es-GT" sz="1800" dirty="0">
                <a:solidFill>
                  <a:schemeClr val="tx1"/>
                </a:solidFill>
              </a:rPr>
              <a:t>La eliminación de la segregación</a:t>
            </a:r>
            <a:r>
              <a:rPr lang="es-GT" sz="1800" b="1" dirty="0">
                <a:solidFill>
                  <a:schemeClr val="tx1"/>
                </a:solidFill>
              </a:rPr>
              <a:t> </a:t>
            </a:r>
            <a:r>
              <a:rPr lang="es-GT" sz="1800" dirty="0">
                <a:solidFill>
                  <a:schemeClr val="tx1"/>
                </a:solidFill>
              </a:rPr>
              <a:t>escolar de estudiantes con discapacidades ha sido y sigue siendo muy lenta.</a:t>
            </a:r>
            <a:endParaRPr lang="es-GT" sz="2200" dirty="0">
              <a:solidFill>
                <a:schemeClr val="tx1"/>
              </a:solidFill>
            </a:endParaRPr>
          </a:p>
          <a:p>
            <a:pPr marL="342900" lvl="0" indent="-304800" algn="l" rtl="0">
              <a:spcBef>
                <a:spcPts val="480"/>
              </a:spcBef>
              <a:spcAft>
                <a:spcPts val="0"/>
              </a:spcAft>
              <a:buClr>
                <a:srgbClr val="002060"/>
              </a:buClr>
              <a:buSzPts val="1800"/>
              <a:buChar char="•"/>
            </a:pPr>
            <a:r>
              <a:rPr lang="es-GT" sz="1800" dirty="0">
                <a:solidFill>
                  <a:schemeClr val="tx1"/>
                </a:solidFill>
              </a:rPr>
              <a:t>La inclusión muchas veces a resultado en botar y esperar lo mejor.</a:t>
            </a:r>
            <a:endParaRPr lang="es-GT" sz="2600" dirty="0">
              <a:solidFill>
                <a:schemeClr val="tx1"/>
              </a:solidFill>
            </a:endParaRPr>
          </a:p>
          <a:p>
            <a:pPr marL="342900" lvl="0" indent="-304800" algn="l" rtl="0">
              <a:spcBef>
                <a:spcPts val="480"/>
              </a:spcBef>
              <a:spcAft>
                <a:spcPts val="0"/>
              </a:spcAft>
              <a:buClr>
                <a:srgbClr val="002060"/>
              </a:buClr>
              <a:buSzPts val="1800"/>
              <a:buChar char="•"/>
            </a:pPr>
            <a:r>
              <a:rPr lang="es-GT" sz="1800" dirty="0">
                <a:solidFill>
                  <a:schemeClr val="tx1"/>
                </a:solidFill>
              </a:rPr>
              <a:t>Se han aprobado leyes para proteger, pero no necesariamente para avanzar a personas con discapacidad.</a:t>
            </a:r>
            <a:endParaRPr lang="es-GT" sz="2600" dirty="0">
              <a:solidFill>
                <a:schemeClr val="tx1"/>
              </a:solidFill>
            </a:endParaRPr>
          </a:p>
          <a:p>
            <a:pPr marL="342900" lvl="0" indent="-304800" algn="l" rtl="0">
              <a:spcBef>
                <a:spcPts val="480"/>
              </a:spcBef>
              <a:spcAft>
                <a:spcPts val="0"/>
              </a:spcAft>
              <a:buClr>
                <a:srgbClr val="002060"/>
              </a:buClr>
              <a:buSzPts val="1800"/>
              <a:buChar char="•"/>
            </a:pPr>
            <a:r>
              <a:rPr lang="es-GT" sz="1800" dirty="0">
                <a:solidFill>
                  <a:schemeClr val="tx1"/>
                </a:solidFill>
              </a:rPr>
              <a:t>El acoso y el rechazo todavía ocurren hasta el día de hoy.</a:t>
            </a:r>
            <a:endParaRPr lang="es-GT" sz="1000" dirty="0">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394700" y="363450"/>
            <a:ext cx="376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600"/>
              <a:buFont typeface="Arial"/>
              <a:buNone/>
            </a:pPr>
            <a:r>
              <a:rPr lang="en-US" sz="3400" b="1" i="0" u="sng">
                <a:solidFill>
                  <a:srgbClr val="FF0000"/>
                </a:solidFill>
                <a:latin typeface="Arial"/>
                <a:ea typeface="Arial"/>
                <a:cs typeface="Arial"/>
                <a:sym typeface="Arial"/>
              </a:rPr>
              <a:t>Inclusive Education is a Human Right</a:t>
            </a:r>
            <a:endParaRPr sz="4200"/>
          </a:p>
        </p:txBody>
      </p:sp>
      <p:pic>
        <p:nvPicPr>
          <p:cNvPr id="144" name="Google Shape;144;p19"/>
          <p:cNvPicPr preferRelativeResize="0"/>
          <p:nvPr/>
        </p:nvPicPr>
        <p:blipFill rotWithShape="1">
          <a:blip r:embed="rId3">
            <a:alphaModFix/>
          </a:blip>
          <a:srcRect/>
          <a:stretch/>
        </p:blipFill>
        <p:spPr>
          <a:xfrm>
            <a:off x="5222128" y="1805775"/>
            <a:ext cx="3166422" cy="2470150"/>
          </a:xfrm>
          <a:prstGeom prst="rect">
            <a:avLst/>
          </a:prstGeom>
          <a:noFill/>
          <a:ln>
            <a:noFill/>
          </a:ln>
        </p:spPr>
      </p:pic>
      <p:pic>
        <p:nvPicPr>
          <p:cNvPr id="145" name="Google Shape;145;p19" descr="Image result for special education classroom"/>
          <p:cNvPicPr preferRelativeResize="0">
            <a:picLocks noGrp="1"/>
          </p:cNvPicPr>
          <p:nvPr>
            <p:ph type="body" idx="1"/>
          </p:nvPr>
        </p:nvPicPr>
        <p:blipFill rotWithShape="1">
          <a:blip r:embed="rId4">
            <a:alphaModFix/>
          </a:blip>
          <a:srcRect/>
          <a:stretch/>
        </p:blipFill>
        <p:spPr>
          <a:xfrm>
            <a:off x="495900" y="2776125"/>
            <a:ext cx="3862500" cy="2470200"/>
          </a:xfrm>
          <a:prstGeom prst="rect">
            <a:avLst/>
          </a:prstGeom>
          <a:noFill/>
          <a:ln>
            <a:noFill/>
          </a:ln>
        </p:spPr>
      </p:pic>
      <p:pic>
        <p:nvPicPr>
          <p:cNvPr id="146" name="Google Shape;146;p19"/>
          <p:cNvPicPr preferRelativeResize="0"/>
          <p:nvPr/>
        </p:nvPicPr>
        <p:blipFill rotWithShape="1">
          <a:blip r:embed="rId5">
            <a:alphaModFix/>
          </a:blip>
          <a:srcRect/>
          <a:stretch/>
        </p:blipFill>
        <p:spPr>
          <a:xfrm>
            <a:off x="5175262" y="4555525"/>
            <a:ext cx="3260149" cy="1830250"/>
          </a:xfrm>
          <a:prstGeom prst="rect">
            <a:avLst/>
          </a:prstGeom>
          <a:noFill/>
          <a:ln>
            <a:noFill/>
          </a:ln>
        </p:spPr>
      </p:pic>
      <p:grpSp>
        <p:nvGrpSpPr>
          <p:cNvPr id="147" name="Google Shape;147;p19"/>
          <p:cNvGrpSpPr/>
          <p:nvPr/>
        </p:nvGrpSpPr>
        <p:grpSpPr>
          <a:xfrm>
            <a:off x="495890" y="1870964"/>
            <a:ext cx="4412043" cy="3700820"/>
            <a:chOff x="259634" y="1634279"/>
            <a:chExt cx="4410720" cy="3700080"/>
          </a:xfrm>
        </p:grpSpPr>
        <p:pic>
          <p:nvPicPr>
            <p:cNvPr id="148" name="Google Shape;148;p19"/>
            <p:cNvPicPr preferRelativeResize="0"/>
            <p:nvPr/>
          </p:nvPicPr>
          <p:blipFill rotWithShape="1">
            <a:blip r:embed="rId6">
              <a:alphaModFix/>
            </a:blip>
            <a:srcRect/>
            <a:stretch/>
          </p:blipFill>
          <p:spPr>
            <a:xfrm>
              <a:off x="259634" y="2275316"/>
              <a:ext cx="4410720" cy="2666880"/>
            </a:xfrm>
            <a:prstGeom prst="rect">
              <a:avLst/>
            </a:prstGeom>
            <a:noFill/>
            <a:ln>
              <a:noFill/>
            </a:ln>
          </p:spPr>
        </p:pic>
        <p:pic>
          <p:nvPicPr>
            <p:cNvPr id="149" name="Google Shape;149;p19"/>
            <p:cNvPicPr preferRelativeResize="0"/>
            <p:nvPr/>
          </p:nvPicPr>
          <p:blipFill rotWithShape="1">
            <a:blip r:embed="rId7">
              <a:alphaModFix/>
            </a:blip>
            <a:srcRect/>
            <a:stretch/>
          </p:blipFill>
          <p:spPr>
            <a:xfrm>
              <a:off x="259653" y="1634279"/>
              <a:ext cx="3515760" cy="3700080"/>
            </a:xfrm>
            <a:prstGeom prst="rect">
              <a:avLst/>
            </a:prstGeom>
            <a:noFill/>
            <a:ln>
              <a:noFill/>
            </a:ln>
          </p:spPr>
        </p:pic>
      </p:grpSp>
      <p:sp>
        <p:nvSpPr>
          <p:cNvPr id="150" name="Google Shape;150;p19"/>
          <p:cNvSpPr txBox="1"/>
          <p:nvPr/>
        </p:nvSpPr>
        <p:spPr>
          <a:xfrm>
            <a:off x="4650300" y="0"/>
            <a:ext cx="44937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u="sng">
                <a:solidFill>
                  <a:srgbClr val="FF0000"/>
                </a:solidFill>
              </a:rPr>
              <a:t>La Educación Inclusiva es un Derecho Humano</a:t>
            </a:r>
            <a:endParaRPr sz="100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0"/>
          <p:cNvPicPr preferRelativeResize="0">
            <a:picLocks noGrp="1"/>
          </p:cNvPicPr>
          <p:nvPr>
            <p:ph type="body" idx="1"/>
          </p:nvPr>
        </p:nvPicPr>
        <p:blipFill rotWithShape="1">
          <a:blip r:embed="rId3">
            <a:alphaModFix/>
          </a:blip>
          <a:srcRect/>
          <a:stretch/>
        </p:blipFill>
        <p:spPr>
          <a:xfrm>
            <a:off x="0" y="0"/>
            <a:ext cx="9213600" cy="6858000"/>
          </a:xfrm>
          <a:prstGeom prst="rect">
            <a:avLst/>
          </a:prstGeom>
          <a:noFill/>
          <a:ln>
            <a:noFill/>
          </a:ln>
        </p:spPr>
      </p:pic>
      <p:sp>
        <p:nvSpPr>
          <p:cNvPr id="156" name="Google Shape;156;p20"/>
          <p:cNvSpPr/>
          <p:nvPr/>
        </p:nvSpPr>
        <p:spPr>
          <a:xfrm>
            <a:off x="720325" y="1055825"/>
            <a:ext cx="2318700" cy="192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FFFFFF"/>
                </a:solidFill>
              </a:rPr>
              <a:t>La Inclusión Es...</a:t>
            </a:r>
            <a:endParaRPr sz="1600" b="1">
              <a:solidFill>
                <a:srgbClr val="FFFFFF"/>
              </a:solidFill>
            </a:endParaRPr>
          </a:p>
        </p:txBody>
      </p:sp>
      <p:sp>
        <p:nvSpPr>
          <p:cNvPr id="157" name="Google Shape;157;p20"/>
          <p:cNvSpPr txBox="1"/>
          <p:nvPr/>
        </p:nvSpPr>
        <p:spPr>
          <a:xfrm>
            <a:off x="4760575" y="1198650"/>
            <a:ext cx="1876500" cy="5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lt1"/>
                </a:solidFill>
                <a:highlight>
                  <a:srgbClr val="9900FF"/>
                </a:highlight>
              </a:rPr>
              <a:t>Comprender su comunidad escolar</a:t>
            </a:r>
            <a:endParaRPr sz="1300">
              <a:highlight>
                <a:srgbClr val="9900FF"/>
              </a:highlight>
            </a:endParaRPr>
          </a:p>
        </p:txBody>
      </p:sp>
      <p:sp>
        <p:nvSpPr>
          <p:cNvPr id="158" name="Google Shape;158;p20"/>
          <p:cNvSpPr txBox="1"/>
          <p:nvPr/>
        </p:nvSpPr>
        <p:spPr>
          <a:xfrm>
            <a:off x="7614300" y="901925"/>
            <a:ext cx="14910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highlight>
                  <a:srgbClr val="3D85C6"/>
                </a:highlight>
              </a:rPr>
              <a:t>Valorar a todos</a:t>
            </a:r>
            <a:endParaRPr>
              <a:highlight>
                <a:srgbClr val="3D85C6"/>
              </a:highlight>
            </a:endParaRPr>
          </a:p>
        </p:txBody>
      </p:sp>
      <p:sp>
        <p:nvSpPr>
          <p:cNvPr id="159" name="Google Shape;159;p20"/>
          <p:cNvSpPr txBox="1"/>
          <p:nvPr/>
        </p:nvSpPr>
        <p:spPr>
          <a:xfrm>
            <a:off x="7641000" y="1611750"/>
            <a:ext cx="1437600" cy="5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FF9900"/>
                </a:highlight>
              </a:rPr>
              <a:t>No es un complemento o una idea tardía</a:t>
            </a:r>
            <a:endParaRPr>
              <a:highlight>
                <a:srgbClr val="FF9900"/>
              </a:highlight>
            </a:endParaRPr>
          </a:p>
        </p:txBody>
      </p:sp>
      <p:sp>
        <p:nvSpPr>
          <p:cNvPr id="160" name="Google Shape;160;p20"/>
          <p:cNvSpPr txBox="1"/>
          <p:nvPr/>
        </p:nvSpPr>
        <p:spPr>
          <a:xfrm>
            <a:off x="1754225" y="2170775"/>
            <a:ext cx="1600800" cy="10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FF0000"/>
                </a:highlight>
              </a:rPr>
              <a:t>Sobre las necesidades de toda la comunidad</a:t>
            </a:r>
            <a:endParaRPr>
              <a:highlight>
                <a:srgbClr val="FF0000"/>
              </a:highlight>
            </a:endParaRPr>
          </a:p>
        </p:txBody>
      </p:sp>
      <p:sp>
        <p:nvSpPr>
          <p:cNvPr id="161" name="Google Shape;161;p20"/>
          <p:cNvSpPr txBox="1"/>
          <p:nvPr/>
        </p:nvSpPr>
        <p:spPr>
          <a:xfrm>
            <a:off x="4721100" y="2427350"/>
            <a:ext cx="2070000" cy="6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4A86E8"/>
                </a:highlight>
              </a:rPr>
              <a:t>Celebrar diversidad y individualidad</a:t>
            </a:r>
            <a:endParaRPr>
              <a:highlight>
                <a:srgbClr val="4A86E8"/>
              </a:highlight>
            </a:endParaRPr>
          </a:p>
        </p:txBody>
      </p:sp>
      <p:sp>
        <p:nvSpPr>
          <p:cNvPr id="162" name="Google Shape;162;p20"/>
          <p:cNvSpPr txBox="1"/>
          <p:nvPr/>
        </p:nvSpPr>
        <p:spPr>
          <a:xfrm>
            <a:off x="7493150" y="3207575"/>
            <a:ext cx="2120400" cy="5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E95788"/>
                </a:highlight>
              </a:rPr>
              <a:t>No solo sobre</a:t>
            </a:r>
            <a:endParaRPr>
              <a:solidFill>
                <a:schemeClr val="lt1"/>
              </a:solidFill>
              <a:highlight>
                <a:srgbClr val="E95788"/>
              </a:highlight>
            </a:endParaRPr>
          </a:p>
          <a:p>
            <a:pPr marL="0" lvl="0" indent="0" algn="ctr" rtl="0">
              <a:spcBef>
                <a:spcPts val="0"/>
              </a:spcBef>
              <a:spcAft>
                <a:spcPts val="0"/>
              </a:spcAft>
              <a:buNone/>
            </a:pPr>
            <a:r>
              <a:rPr lang="en-US">
                <a:solidFill>
                  <a:schemeClr val="lt1"/>
                </a:solidFill>
                <a:highlight>
                  <a:srgbClr val="E95788"/>
                </a:highlight>
              </a:rPr>
              <a:t> los IEP’s</a:t>
            </a:r>
            <a:endParaRPr>
              <a:highlight>
                <a:srgbClr val="E95788"/>
              </a:highlight>
            </a:endParaRPr>
          </a:p>
        </p:txBody>
      </p:sp>
      <p:sp>
        <p:nvSpPr>
          <p:cNvPr id="163" name="Google Shape;163;p20"/>
          <p:cNvSpPr txBox="1"/>
          <p:nvPr/>
        </p:nvSpPr>
        <p:spPr>
          <a:xfrm>
            <a:off x="4895425" y="3187175"/>
            <a:ext cx="2120400" cy="6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9900FF"/>
                </a:highlight>
              </a:rPr>
              <a:t>Conocimiento y comprensión de las necesidades  de todos los alumnos</a:t>
            </a:r>
            <a:endParaRPr>
              <a:solidFill>
                <a:schemeClr val="lt1"/>
              </a:solidFill>
              <a:highlight>
                <a:srgbClr val="9900FF"/>
              </a:highlight>
            </a:endParaRPr>
          </a:p>
        </p:txBody>
      </p:sp>
      <p:sp>
        <p:nvSpPr>
          <p:cNvPr id="164" name="Google Shape;164;p20"/>
          <p:cNvSpPr txBox="1"/>
          <p:nvPr/>
        </p:nvSpPr>
        <p:spPr>
          <a:xfrm>
            <a:off x="3173000" y="5193325"/>
            <a:ext cx="20700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lt1"/>
                </a:solidFill>
                <a:highlight>
                  <a:srgbClr val="FF0000"/>
                </a:highlight>
              </a:rPr>
              <a:t>No solo sobre el acceso</a:t>
            </a:r>
            <a:endParaRPr>
              <a:highlight>
                <a:srgbClr val="FF0000"/>
              </a:highlight>
            </a:endParaRPr>
          </a:p>
        </p:txBody>
      </p:sp>
      <p:sp>
        <p:nvSpPr>
          <p:cNvPr id="165" name="Google Shape;165;p20"/>
          <p:cNvSpPr txBox="1"/>
          <p:nvPr/>
        </p:nvSpPr>
        <p:spPr>
          <a:xfrm>
            <a:off x="7493150" y="4065450"/>
            <a:ext cx="1876500" cy="83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lt1"/>
                </a:solidFill>
                <a:highlight>
                  <a:srgbClr val="4A86E8"/>
                </a:highlight>
              </a:rPr>
              <a:t>Cambiar la forma en que se organizaron las cosas para que se adapten a las necesidades de los alumnos</a:t>
            </a:r>
            <a:endParaRPr>
              <a:highlight>
                <a:srgbClr val="4A86E8"/>
              </a:highlight>
            </a:endParaRPr>
          </a:p>
        </p:txBody>
      </p:sp>
      <p:sp>
        <p:nvSpPr>
          <p:cNvPr id="166" name="Google Shape;166;p20"/>
          <p:cNvSpPr txBox="1"/>
          <p:nvPr/>
        </p:nvSpPr>
        <p:spPr>
          <a:xfrm>
            <a:off x="-54825" y="5401975"/>
            <a:ext cx="2120400" cy="4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3D85C6"/>
                </a:highlight>
              </a:rPr>
              <a:t>Reflexionar en tu práctica</a:t>
            </a:r>
            <a:endParaRPr>
              <a:highlight>
                <a:srgbClr val="3D85C6"/>
              </a:highlight>
            </a:endParaRPr>
          </a:p>
        </p:txBody>
      </p:sp>
      <p:sp>
        <p:nvSpPr>
          <p:cNvPr id="167" name="Google Shape;167;p20"/>
          <p:cNvSpPr txBox="1"/>
          <p:nvPr/>
        </p:nvSpPr>
        <p:spPr>
          <a:xfrm>
            <a:off x="373875" y="4250250"/>
            <a:ext cx="1925400" cy="4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highlight>
                  <a:srgbClr val="6AA84F"/>
                </a:highlight>
              </a:rPr>
              <a:t>Valorar otras</a:t>
            </a:r>
            <a:r>
              <a:rPr lang="en-US">
                <a:solidFill>
                  <a:schemeClr val="dk1"/>
                </a:solidFill>
                <a:highlight>
                  <a:srgbClr val="6AA84F"/>
                </a:highlight>
              </a:rPr>
              <a:t> </a:t>
            </a:r>
            <a:r>
              <a:rPr lang="en-US">
                <a:solidFill>
                  <a:schemeClr val="lt1"/>
                </a:solidFill>
                <a:highlight>
                  <a:srgbClr val="6AA84F"/>
                </a:highlight>
              </a:rPr>
              <a:t>culturas</a:t>
            </a:r>
            <a:endParaRPr>
              <a:highlight>
                <a:srgbClr val="6AA84F"/>
              </a:highlight>
            </a:endParaRPr>
          </a:p>
        </p:txBody>
      </p:sp>
      <p:sp>
        <p:nvSpPr>
          <p:cNvPr id="168" name="Google Shape;168;p20"/>
          <p:cNvSpPr txBox="1"/>
          <p:nvPr/>
        </p:nvSpPr>
        <p:spPr>
          <a:xfrm>
            <a:off x="4760575" y="5445775"/>
            <a:ext cx="21204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highlight>
                  <a:srgbClr val="FF9900"/>
                </a:highlight>
              </a:rPr>
              <a:t>proporcionando un aprendizaje flexible</a:t>
            </a:r>
            <a:endParaRPr>
              <a:highlight>
                <a:srgbClr val="FF9900"/>
              </a:highlight>
            </a:endParaRPr>
          </a:p>
        </p:txBody>
      </p:sp>
      <p:sp>
        <p:nvSpPr>
          <p:cNvPr id="169" name="Google Shape;169;p20"/>
          <p:cNvSpPr txBox="1"/>
          <p:nvPr/>
        </p:nvSpPr>
        <p:spPr>
          <a:xfrm>
            <a:off x="7280125" y="6305425"/>
            <a:ext cx="17586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highlight>
                  <a:srgbClr val="6AA84F"/>
                </a:highlight>
              </a:rPr>
              <a:t>más que una políza</a:t>
            </a:r>
            <a:endParaRPr>
              <a:highlight>
                <a:srgbClr val="6AA84F"/>
              </a:highlight>
            </a:endParaRPr>
          </a:p>
        </p:txBody>
      </p:sp>
      <p:sp>
        <p:nvSpPr>
          <p:cNvPr id="170" name="Google Shape;170;p20"/>
          <p:cNvSpPr txBox="1"/>
          <p:nvPr/>
        </p:nvSpPr>
        <p:spPr>
          <a:xfrm>
            <a:off x="1638025" y="6347075"/>
            <a:ext cx="2519700" cy="38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highlight>
                  <a:srgbClr val="E95788"/>
                </a:highlight>
              </a:rPr>
              <a:t>Responsabilida de todos</a:t>
            </a:r>
            <a:endParaRPr>
              <a:highlight>
                <a:srgbClr val="E95788"/>
              </a:highlight>
            </a:endParaRPr>
          </a:p>
        </p:txBody>
      </p:sp>
    </p:spTree>
  </p:cSld>
  <p:clrMapOvr>
    <a:masterClrMapping/>
  </p:clrMapOvr>
  <p:transition>
    <p:push/>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3998</Words>
  <Application>Microsoft Macintosh PowerPoint</Application>
  <PresentationFormat>On-screen Show (4:3)</PresentationFormat>
  <Paragraphs>502</Paragraphs>
  <Slides>69</Slides>
  <Notes>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Comic Sans MS</vt:lpstr>
      <vt:lpstr>Roboto</vt:lpstr>
      <vt:lpstr>Calibri</vt:lpstr>
      <vt:lpstr>Noto Sans Symbols</vt:lpstr>
      <vt:lpstr>Arial</vt:lpstr>
      <vt:lpstr>Wingdings</vt:lpstr>
      <vt:lpstr>Default Design</vt:lpstr>
      <vt:lpstr>Inclusive Early Intervention Practices</vt:lpstr>
      <vt:lpstr>PowerPoint Presentation</vt:lpstr>
      <vt:lpstr>How to Ask Questions/ Cómo hacer preguntas:</vt:lpstr>
      <vt:lpstr>Research &amp; My Personal Experience Has Informed Me</vt:lpstr>
      <vt:lpstr>The Good News &amp; the Bad News</vt:lpstr>
      <vt:lpstr>We had a dream [circa 1970’s]</vt:lpstr>
      <vt:lpstr>However, There are Still Many Unmet Promises</vt:lpstr>
      <vt:lpstr>Inclusive Education is a Human Right</vt:lpstr>
      <vt:lpstr>PowerPoint Presentation</vt:lpstr>
      <vt:lpstr>Inclusive Education Has Been Extensively Researched for over 50 Years and the Findings Are</vt:lpstr>
      <vt:lpstr>Exclusion is immoral!!!</vt:lpstr>
      <vt:lpstr>How do we make inclusion happen when exclusion is a political predisposition in many places?</vt:lpstr>
      <vt:lpstr>LRE means</vt:lpstr>
      <vt:lpstr>Least Restrictive Environment</vt:lpstr>
      <vt:lpstr>It is unacceptable to segregate children &amp; adults based upon how they look, language they speak and or how they learn</vt:lpstr>
      <vt:lpstr>LRE does not just refer to physical space</vt:lpstr>
      <vt:lpstr>Inclusion, What is it?</vt:lpstr>
      <vt:lpstr>PowerPoint Presentation</vt:lpstr>
      <vt:lpstr>PowerPoint Presentation</vt:lpstr>
      <vt:lpstr>Inclusive Education is the Presence, Participation, &amp; Achievement of ALL Students</vt:lpstr>
      <vt:lpstr>Early Childhood Inclusion Requires Carefully Constructed  &amp; Creative Solutions</vt:lpstr>
      <vt:lpstr>Inclusive Education Welcomes Diversity</vt:lpstr>
      <vt:lpstr>Capacity:  Criterion of the Least Dangerous Assumption</vt:lpstr>
      <vt:lpstr>PowerPoint Presentation</vt:lpstr>
      <vt:lpstr>PowerPoint Presentation</vt:lpstr>
      <vt:lpstr>PowerPoint Presentation</vt:lpstr>
      <vt:lpstr>PowerPoint Presentation</vt:lpstr>
      <vt:lpstr>Use Evidence Based Practices</vt:lpstr>
      <vt:lpstr>Why Measure Students Behavior</vt:lpstr>
      <vt:lpstr>Factors Related to Meaningful Assessment</vt:lpstr>
      <vt:lpstr>Purposes of Assessment </vt:lpstr>
      <vt:lpstr>PowerPoint Presentation</vt:lpstr>
      <vt:lpstr>Methods of Assessment</vt:lpstr>
      <vt:lpstr>Estudiante</vt:lpstr>
      <vt:lpstr>IQ Tests</vt:lpstr>
      <vt:lpstr>Old Paradigm </vt:lpstr>
      <vt:lpstr>Myth:   The Student is too Disabled or has Reached a Plateau</vt:lpstr>
      <vt:lpstr>PowerPoint Presentation</vt:lpstr>
      <vt:lpstr> Difficulties in learning are seen as opportunities for individualized intervention</vt:lpstr>
      <vt:lpstr>Examples of Accommodations &amp; Modifications for Preschoolers</vt:lpstr>
      <vt:lpstr>Types of Accommodations, Modifications &amp; Supports</vt:lpstr>
      <vt:lpstr>Teaching and learning are planned with ALL students needs in mind</vt:lpstr>
      <vt:lpstr>We Must Remove Barriers to Inclusive Education</vt:lpstr>
      <vt:lpstr>We have to Stop Focusing on the Why so that we can Focus on the How</vt:lpstr>
      <vt:lpstr>Genuinely Accept  Everyone  for Who They Are!!!</vt:lpstr>
      <vt:lpstr>Give Folks the Dignity they Deserve!!!</vt:lpstr>
      <vt:lpstr>Respect Everyone</vt:lpstr>
      <vt:lpstr>Use Differentiation for &amp; Honor Individualization of ALL!!!</vt:lpstr>
      <vt:lpstr>Provide What is Needed to Support Competence</vt:lpstr>
      <vt:lpstr>Protect the Authenticity of each Individual – That Means ALL!!!</vt:lpstr>
      <vt:lpstr>PowerPoint Presentation</vt:lpstr>
      <vt:lpstr>PowerPoint Presentation</vt:lpstr>
      <vt:lpstr>Ensure that Inclusion in Schools &amp;  Community is the Norm</vt:lpstr>
      <vt:lpstr>Support Peer Friendships in All Aspects of Life</vt:lpstr>
      <vt:lpstr>PowerPoint Presentation</vt:lpstr>
      <vt:lpstr>How Parents Support Incisive  Preschool Programs</vt:lpstr>
      <vt:lpstr>PowerPoint Presentation</vt:lpstr>
      <vt:lpstr>Change the World</vt:lpstr>
      <vt:lpstr>PowerPoint Presentation</vt:lpstr>
      <vt:lpstr>PowerPoint Presentation</vt:lpstr>
      <vt:lpstr>PowerPoint Presentation</vt:lpstr>
      <vt:lpstr>Inclusive Education is Fortunately a Bigotry Repellent</vt:lpstr>
      <vt:lpstr>Make it your passion, not just a job!</vt:lpstr>
      <vt:lpstr>PowerPoint Presentation</vt:lpstr>
      <vt:lpstr>Creating a World that Works for Everyone: Deeply &amp; Profoundly Connecting ALL Humanity</vt:lpstr>
      <vt:lpstr>PowerPoint Presentation</vt:lpstr>
      <vt:lpstr>Adults with Disabilities Continue to Break Expectations and Norms by: </vt:lpstr>
      <vt:lpstr>PowerPoint Presentation</vt:lpstr>
      <vt:lpstr>For More Information, contact: Para Más Información, contacte: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Early Intervention Practices</dc:title>
  <dc:creator>Nayma Guerrero</dc:creator>
  <cp:lastModifiedBy>Sandy Rivera</cp:lastModifiedBy>
  <cp:revision>39</cp:revision>
  <dcterms:modified xsi:type="dcterms:W3CDTF">2020-09-29T07:06:30Z</dcterms:modified>
</cp:coreProperties>
</file>