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134475" cy="12179300" type="ledger"/>
  <p:notesSz cx="6858000" cy="9144000"/>
  <p:defaultTextStyle>
    <a:defPPr>
      <a:defRPr lang="en-US"/>
    </a:defPPr>
    <a:lvl1pPr marL="0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23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6" userDrawn="1">
          <p15:clr>
            <a:srgbClr val="A4A3A4"/>
          </p15:clr>
        </p15:guide>
        <p15:guide id="3" pos="28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6657"/>
    <a:srgbClr val="D9DD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2196" y="72"/>
      </p:cViewPr>
      <p:guideLst>
        <p:guide orient="horz" pos="3836"/>
        <p:guide pos="287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42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632EDF31-F06D-4F63-9C12-DA1B8AA18B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6766CBA-D0FA-4F6C-AA87-D53F706297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7A54F-60D4-4EB7-A7D7-A60E92FFBA86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A8090E1-0E04-495A-8280-9602F494BD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E617AC1F-F744-4E15-A0D1-6CA1EFAEA1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6E491-7A36-47E0-A359-F134D2822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4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4FE15-0A0C-4521-9878-778DB53B7267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E1A48-EABE-4008-8EF0-A84066EBC5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214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2E1A48-EABE-4008-8EF0-A84066EBC5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197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>
            <a:extLst>
              <a:ext uri="{FF2B5EF4-FFF2-40B4-BE49-F238E27FC236}">
                <a16:creationId xmlns="" xmlns:a16="http://schemas.microsoft.com/office/drawing/2014/main" id="{058E81C3-D0C3-4433-BDEA-2968BAB8520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34475" cy="12179300"/>
          </a:xfrm>
          <a:custGeom>
            <a:avLst/>
            <a:gdLst>
              <a:gd name="connsiteX0" fmla="*/ 4365194 w 9134475"/>
              <a:gd name="connsiteY0" fmla="*/ 8704085 h 12179300"/>
              <a:gd name="connsiteX1" fmla="*/ 4365194 w 9134475"/>
              <a:gd name="connsiteY1" fmla="*/ 9928085 h 12179300"/>
              <a:gd name="connsiteX2" fmla="*/ 4379594 w 9134475"/>
              <a:gd name="connsiteY2" fmla="*/ 9928085 h 12179300"/>
              <a:gd name="connsiteX3" fmla="*/ 4379594 w 9134475"/>
              <a:gd name="connsiteY3" fmla="*/ 8704085 h 12179300"/>
              <a:gd name="connsiteX4" fmla="*/ 0 w 9134475"/>
              <a:gd name="connsiteY4" fmla="*/ 0 h 12179300"/>
              <a:gd name="connsiteX5" fmla="*/ 9134475 w 9134475"/>
              <a:gd name="connsiteY5" fmla="*/ 0 h 12179300"/>
              <a:gd name="connsiteX6" fmla="*/ 9134475 w 9134475"/>
              <a:gd name="connsiteY6" fmla="*/ 12179300 h 12179300"/>
              <a:gd name="connsiteX7" fmla="*/ 0 w 9134475"/>
              <a:gd name="connsiteY7" fmla="*/ 12179300 h 12179300"/>
              <a:gd name="connsiteX8" fmla="*/ 0 w 9134475"/>
              <a:gd name="connsiteY8" fmla="*/ 10655823 h 12179300"/>
              <a:gd name="connsiteX9" fmla="*/ 4393859 w 9134475"/>
              <a:gd name="connsiteY9" fmla="*/ 10655823 h 12179300"/>
              <a:gd name="connsiteX10" fmla="*/ 4393859 w 9134475"/>
              <a:gd name="connsiteY10" fmla="*/ 10641423 h 12179300"/>
              <a:gd name="connsiteX11" fmla="*/ 0 w 9134475"/>
              <a:gd name="connsiteY11" fmla="*/ 10641423 h 1217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134475" h="12179300">
                <a:moveTo>
                  <a:pt x="4365194" y="8704085"/>
                </a:moveTo>
                <a:lnTo>
                  <a:pt x="4365194" y="9928085"/>
                </a:lnTo>
                <a:lnTo>
                  <a:pt x="4379594" y="9928085"/>
                </a:lnTo>
                <a:lnTo>
                  <a:pt x="4379594" y="8704085"/>
                </a:lnTo>
                <a:close/>
                <a:moveTo>
                  <a:pt x="0" y="0"/>
                </a:moveTo>
                <a:lnTo>
                  <a:pt x="9134475" y="0"/>
                </a:lnTo>
                <a:lnTo>
                  <a:pt x="9134475" y="12179300"/>
                </a:lnTo>
                <a:lnTo>
                  <a:pt x="0" y="12179300"/>
                </a:lnTo>
                <a:lnTo>
                  <a:pt x="0" y="10655823"/>
                </a:lnTo>
                <a:lnTo>
                  <a:pt x="4393859" y="10655823"/>
                </a:lnTo>
                <a:lnTo>
                  <a:pt x="4393859" y="10641423"/>
                </a:lnTo>
                <a:lnTo>
                  <a:pt x="0" y="10641423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None/>
              <a:defRPr sz="1900"/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8627FB-E7CB-4F64-BD1C-C3ADAAB4B1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6100" y="5752782"/>
            <a:ext cx="5609715" cy="2510366"/>
          </a:xfrm>
        </p:spPr>
        <p:txBody>
          <a:bodyPr anchor="b">
            <a:normAutofit/>
          </a:bodyPr>
          <a:lstStyle>
            <a:lvl1pPr algn="l">
              <a:lnSpc>
                <a:spcPts val="6300"/>
              </a:lnSpc>
              <a:defRPr sz="72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event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BFC5D02-D905-4A4C-BDCF-2850230AFD2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7629" y="8428734"/>
            <a:ext cx="3176669" cy="1760954"/>
          </a:xfrm>
        </p:spPr>
        <p:txBody>
          <a:bodyPr anchor="b" anchorCtr="0">
            <a:noAutofit/>
          </a:bodyPr>
          <a:lstStyle>
            <a:lvl1pPr marL="0" indent="0" algn="l">
              <a:lnSpc>
                <a:spcPts val="2797"/>
              </a:lnSpc>
              <a:spcBef>
                <a:spcPts val="0"/>
              </a:spcBef>
              <a:buNone/>
              <a:defRPr sz="3600" b="1" baseline="30000">
                <a:solidFill>
                  <a:schemeClr val="tx2"/>
                </a:solidFill>
                <a:latin typeface="+mj-lt"/>
              </a:defRPr>
            </a:lvl1pPr>
            <a:lvl2pPr marL="811906" indent="0" algn="ctr">
              <a:buNone/>
              <a:defRPr sz="3552"/>
            </a:lvl2pPr>
            <a:lvl3pPr marL="1623813" indent="0" algn="ctr">
              <a:buNone/>
              <a:defRPr sz="3197"/>
            </a:lvl3pPr>
            <a:lvl4pPr marL="2435717" indent="0" algn="ctr">
              <a:buNone/>
              <a:defRPr sz="2841"/>
            </a:lvl4pPr>
            <a:lvl5pPr marL="3247624" indent="0" algn="ctr">
              <a:buNone/>
              <a:defRPr sz="2841"/>
            </a:lvl5pPr>
            <a:lvl6pPr marL="4059530" indent="0" algn="ctr">
              <a:buNone/>
              <a:defRPr sz="2841"/>
            </a:lvl6pPr>
            <a:lvl7pPr marL="4871436" indent="0" algn="ctr">
              <a:buNone/>
              <a:defRPr sz="2841"/>
            </a:lvl7pPr>
            <a:lvl8pPr marL="5683341" indent="0" algn="ctr">
              <a:buNone/>
              <a:defRPr sz="2841"/>
            </a:lvl8pPr>
            <a:lvl9pPr marL="6495247" indent="0" algn="ctr">
              <a:buNone/>
              <a:defRPr sz="2841"/>
            </a:lvl9pPr>
          </a:lstStyle>
          <a:p>
            <a:r>
              <a:rPr lang="en-US" noProof="0"/>
              <a:t>Join us on Saturday,</a:t>
            </a:r>
            <a:br>
              <a:rPr lang="en-US" noProof="0"/>
            </a:br>
            <a:r>
              <a:rPr lang="en-US" noProof="0"/>
              <a:t>June 8th, 2019</a:t>
            </a:r>
          </a:p>
          <a:p>
            <a:r>
              <a:rPr lang="en-US" noProof="0"/>
              <a:t>from 12:00 PM</a:t>
            </a:r>
            <a:br>
              <a:rPr lang="en-US" noProof="0"/>
            </a:br>
            <a:r>
              <a:rPr lang="en-US" noProof="0"/>
              <a:t>to 7:00 PM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="" xmlns:a16="http://schemas.microsoft.com/office/drawing/2014/main" id="{928F5517-31BA-4E4E-8294-F48E639C1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70654" y="8637908"/>
            <a:ext cx="3171808" cy="1484545"/>
          </a:xfrm>
        </p:spPr>
        <p:txBody>
          <a:bodyPr>
            <a:noAutofit/>
          </a:bodyPr>
          <a:lstStyle>
            <a:lvl1pPr marL="0" indent="0" algn="l">
              <a:lnSpc>
                <a:spcPts val="1918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</a:defRPr>
            </a:lvl1pPr>
            <a:lvl2pPr algn="r">
              <a:defRPr sz="1598">
                <a:solidFill>
                  <a:schemeClr val="tx2"/>
                </a:solidFill>
              </a:defRPr>
            </a:lvl2pPr>
            <a:lvl3pPr algn="r">
              <a:defRPr sz="1598">
                <a:solidFill>
                  <a:schemeClr val="tx2"/>
                </a:solidFill>
              </a:defRPr>
            </a:lvl3pPr>
            <a:lvl4pPr algn="r">
              <a:defRPr sz="1598">
                <a:solidFill>
                  <a:schemeClr val="tx2"/>
                </a:solidFill>
              </a:defRPr>
            </a:lvl4pPr>
            <a:lvl5pPr algn="r">
              <a:defRPr sz="1598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Add a brief description of your event here.</a:t>
            </a:r>
            <a:br>
              <a:rPr lang="en-US" noProof="0"/>
            </a:br>
            <a:r>
              <a:rPr lang="en-US" noProof="0"/>
              <a:t>To replace this or any placeholder text</a:t>
            </a:r>
            <a:br>
              <a:rPr lang="en-US" noProof="0"/>
            </a:br>
            <a:r>
              <a:rPr lang="en-US" noProof="0"/>
              <a:t>with your own, just click it</a:t>
            </a:r>
            <a:br>
              <a:rPr lang="en-US" noProof="0"/>
            </a:br>
            <a:r>
              <a:rPr lang="en-US" noProof="0"/>
              <a:t>and start typing.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="" xmlns:a16="http://schemas.microsoft.com/office/drawing/2014/main" id="{EB981ACE-EB54-4779-B12B-EB66AE401E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77629" y="11238506"/>
            <a:ext cx="3286723" cy="557732"/>
          </a:xfrm>
        </p:spPr>
        <p:txBody>
          <a:bodyPr>
            <a:noAutofit/>
          </a:bodyPr>
          <a:lstStyle>
            <a:lvl1pPr marL="0" indent="0" algn="l">
              <a:lnSpc>
                <a:spcPts val="1918"/>
              </a:lnSpc>
              <a:spcBef>
                <a:spcPts val="0"/>
              </a:spcBef>
              <a:buNone/>
              <a:defRPr sz="2200" b="1">
                <a:solidFill>
                  <a:schemeClr val="tx2"/>
                </a:solidFill>
                <a:latin typeface="+mj-lt"/>
              </a:defRPr>
            </a:lvl1pPr>
            <a:lvl2pPr algn="r">
              <a:defRPr sz="1598">
                <a:solidFill>
                  <a:schemeClr val="tx2"/>
                </a:solidFill>
              </a:defRPr>
            </a:lvl2pPr>
            <a:lvl3pPr algn="r">
              <a:defRPr sz="1598">
                <a:solidFill>
                  <a:schemeClr val="tx2"/>
                </a:solidFill>
              </a:defRPr>
            </a:lvl3pPr>
            <a:lvl4pPr algn="r">
              <a:defRPr sz="1598">
                <a:solidFill>
                  <a:schemeClr val="tx2"/>
                </a:solidFill>
              </a:defRPr>
            </a:lvl4pPr>
            <a:lvl5pPr algn="r">
              <a:defRPr sz="1598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Sponsors logos here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7BE82A38-7F2C-4698-B890-D4D31D9EA575}"/>
              </a:ext>
            </a:extLst>
          </p:cNvPr>
          <p:cNvSpPr/>
          <p:nvPr userDrawn="1"/>
        </p:nvSpPr>
        <p:spPr>
          <a:xfrm>
            <a:off x="0" y="10641423"/>
            <a:ext cx="4393859" cy="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3" noProof="0"/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81B50504-A34B-4576-9911-13CBB6534E40}"/>
              </a:ext>
            </a:extLst>
          </p:cNvPr>
          <p:cNvSpPr/>
          <p:nvPr userDrawn="1"/>
        </p:nvSpPr>
        <p:spPr>
          <a:xfrm>
            <a:off x="4365194" y="8704085"/>
            <a:ext cx="14400" cy="122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3" noProof="0"/>
          </a:p>
        </p:txBody>
      </p:sp>
    </p:spTree>
    <p:extLst>
      <p:ext uri="{BB962C8B-B14F-4D97-AF65-F5344CB8AC3E}">
        <p14:creationId xmlns:p14="http://schemas.microsoft.com/office/powerpoint/2010/main" val="165299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AFBAAA0E-79A5-41CA-B61B-674BC8C5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96" y="648437"/>
            <a:ext cx="7878485" cy="235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46A90E1-CF0C-4FE1-8884-122B08045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996" y="3242175"/>
            <a:ext cx="7878485" cy="7727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8244E-6FB7-41E1-ADE8-7F808DDA9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7996" y="11288408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414FD-EE01-47DE-9323-FBD9CC2DEE04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1D1DA92-B8D1-4926-8FC7-DEA41FEB7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5796" y="11288408"/>
            <a:ext cx="3082885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6A29561-F2C9-4CB3-A46E-C1C8A9438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1224" y="11288408"/>
            <a:ext cx="2055257" cy="6484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07C42-4A0C-440B-A0A2-DAFC20DBD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623813" rtl="0" eaLnBrk="1" latinLnBrk="0" hangingPunct="1">
        <a:lnSpc>
          <a:spcPct val="90000"/>
        </a:lnSpc>
        <a:spcBef>
          <a:spcPct val="0"/>
        </a:spcBef>
        <a:buNone/>
        <a:defRPr sz="5328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05952" indent="-405952" algn="l" defTabSz="1623813" rtl="0" eaLnBrk="1" latinLnBrk="0" hangingPunct="1">
        <a:lnSpc>
          <a:spcPct val="90000"/>
        </a:lnSpc>
        <a:spcBef>
          <a:spcPts val="1775"/>
        </a:spcBef>
        <a:buFont typeface="Arial" panose="020B0604020202020204" pitchFamily="34" charset="0"/>
        <a:buChar char="•"/>
        <a:defRPr sz="4972" kern="1200">
          <a:solidFill>
            <a:schemeClr val="tx1"/>
          </a:solidFill>
          <a:latin typeface="+mn-lt"/>
          <a:ea typeface="+mn-ea"/>
          <a:cs typeface="+mn-cs"/>
        </a:defRPr>
      </a:lvl1pPr>
      <a:lvl2pPr marL="1217859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2029765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3552" kern="1200">
          <a:solidFill>
            <a:schemeClr val="tx1"/>
          </a:solidFill>
          <a:latin typeface="+mn-lt"/>
          <a:ea typeface="+mn-ea"/>
          <a:cs typeface="+mn-cs"/>
        </a:defRPr>
      </a:lvl3pPr>
      <a:lvl4pPr marL="2841671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4pPr>
      <a:lvl5pPr marL="3653576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5pPr>
      <a:lvl6pPr marL="4465482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6pPr>
      <a:lvl7pPr marL="5277389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7pPr>
      <a:lvl8pPr marL="6089295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8pPr>
      <a:lvl9pPr marL="6901200" indent="-405952" algn="l" defTabSz="1623813" rtl="0" eaLnBrk="1" latinLnBrk="0" hangingPunct="1">
        <a:lnSpc>
          <a:spcPct val="90000"/>
        </a:lnSpc>
        <a:spcBef>
          <a:spcPts val="888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1pPr>
      <a:lvl2pPr marL="811906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623813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3pPr>
      <a:lvl4pPr marL="2435717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4pPr>
      <a:lvl5pPr marL="3247624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5pPr>
      <a:lvl6pPr marL="4059530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6pPr>
      <a:lvl7pPr marL="4871436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7pPr>
      <a:lvl8pPr marL="5683341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8pPr>
      <a:lvl9pPr marL="6495247" algn="l" defTabSz="1623813" rtl="0" eaLnBrk="1" latinLnBrk="0" hangingPunct="1">
        <a:defRPr sz="31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RhiannonM@WestsideRC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Placeholder 41" descr="Poster background">
            <a:extLst>
              <a:ext uri="{FF2B5EF4-FFF2-40B4-BE49-F238E27FC236}">
                <a16:creationId xmlns="" xmlns:a16="http://schemas.microsoft.com/office/drawing/2014/main" id="{C73C2089-FB81-4A77-B0FB-45C5259D10F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9505"/>
            <a:ext cx="9134475" cy="12179300"/>
          </a:xfrm>
        </p:spPr>
      </p:pic>
      <p:sp>
        <p:nvSpPr>
          <p:cNvPr id="10" name="Title 9">
            <a:extLst>
              <a:ext uri="{FF2B5EF4-FFF2-40B4-BE49-F238E27FC236}">
                <a16:creationId xmlns="" xmlns:a16="http://schemas.microsoft.com/office/drawing/2014/main" id="{B522FD04-FEE6-4AA5-8434-FD386D2C9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4289" y="5044193"/>
            <a:ext cx="4377393" cy="326625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3600" dirty="0">
                <a:latin typeface="Palatino Linotype"/>
              </a:rPr>
              <a:t>2</a:t>
            </a:r>
            <a:r>
              <a:rPr lang="en-US" sz="3600" baseline="30000" dirty="0">
                <a:latin typeface="Palatino Linotype"/>
              </a:rPr>
              <a:t>da</a:t>
            </a:r>
            <a:r>
              <a:rPr lang="en-US" sz="3600" dirty="0">
                <a:latin typeface="Palatino Linotype"/>
              </a:rPr>
              <a:t> </a:t>
            </a:r>
            <a:r>
              <a:rPr lang="en-US" sz="3600" dirty="0" err="1">
                <a:latin typeface="Palatino Linotype"/>
              </a:rPr>
              <a:t>Celebración</a:t>
            </a:r>
            <a:r>
              <a:rPr lang="en-US" sz="3600" dirty="0">
                <a:latin typeface="Palatino Linotype"/>
              </a:rPr>
              <a:t> </a:t>
            </a:r>
            <a:r>
              <a:rPr lang="en-US" sz="3600" dirty="0" err="1">
                <a:latin typeface="Palatino Linotype"/>
              </a:rPr>
              <a:t>Anual</a:t>
            </a:r>
            <a:r>
              <a:rPr lang="en-US" sz="3600" dirty="0">
                <a:latin typeface="Palatino Linotype"/>
              </a:rPr>
              <a:t> del Orgullo LGBTQ+ del Centro Regional del Westside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="" xmlns:a16="http://schemas.microsoft.com/office/drawing/2014/main" id="{BDF67444-DD7D-45DD-BEF8-2C27871B40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909" y="8869558"/>
            <a:ext cx="4014061" cy="1608018"/>
          </a:xfrm>
        </p:spPr>
        <p:txBody>
          <a:bodyPr/>
          <a:lstStyle/>
          <a:p>
            <a:r>
              <a:rPr lang="en-US" dirty="0" err="1">
                <a:latin typeface="Times New Roman"/>
                <a:cs typeface="Times New Roman"/>
              </a:rPr>
              <a:t>Únete</a:t>
            </a:r>
            <a:r>
              <a:rPr lang="en-US" dirty="0">
                <a:latin typeface="Times New Roman"/>
                <a:cs typeface="Times New Roman"/>
              </a:rPr>
              <a:t> en Zoom el </a:t>
            </a:r>
            <a:r>
              <a:rPr lang="en-US" dirty="0" err="1">
                <a:latin typeface="Times New Roman"/>
                <a:cs typeface="Times New Roman"/>
              </a:rPr>
              <a:t>jueves</a:t>
            </a:r>
            <a:r>
              <a:rPr lang="en-US" dirty="0">
                <a:latin typeface="Times New Roman"/>
                <a:cs typeface="Times New Roman"/>
              </a:rPr>
              <a:t>, 25 de </a:t>
            </a:r>
            <a:r>
              <a:rPr lang="en-US" dirty="0" err="1">
                <a:latin typeface="Times New Roman"/>
                <a:cs typeface="Times New Roman"/>
              </a:rPr>
              <a:t>junio</a:t>
            </a:r>
            <a:r>
              <a:rPr lang="en-US" dirty="0">
                <a:latin typeface="Times New Roman"/>
                <a:cs typeface="Times New Roman"/>
              </a:rPr>
              <a:t> de 2020</a:t>
            </a:r>
          </a:p>
          <a:p>
            <a:r>
              <a:rPr lang="en-US" dirty="0">
                <a:latin typeface="Times New Roman"/>
                <a:cs typeface="Times New Roman"/>
              </a:rPr>
              <a:t>de 10:30 AM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a 12:00 PM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="" xmlns:a16="http://schemas.microsoft.com/office/drawing/2014/main" id="{65B6F987-88AB-44B8-90A6-B2FD7C8C35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39306" y="5614822"/>
            <a:ext cx="4182034" cy="5339431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i="1" dirty="0">
                <a:latin typeface="Palatino Linotype"/>
                <a:cs typeface="Times New Roman"/>
              </a:rPr>
              <a:t>¡</a:t>
            </a:r>
            <a:r>
              <a:rPr lang="en-US" sz="2400" b="1" i="1" dirty="0" err="1">
                <a:latin typeface="Palatino Linotype"/>
                <a:cs typeface="Times New Roman"/>
              </a:rPr>
              <a:t>Convocatoria</a:t>
            </a:r>
            <a:r>
              <a:rPr lang="en-US" sz="2400" b="1" i="1" dirty="0">
                <a:latin typeface="Palatino Linotype"/>
                <a:cs typeface="Times New Roman"/>
              </a:rPr>
              <a:t> </a:t>
            </a:r>
            <a:r>
              <a:rPr lang="en-US" sz="2400" b="1" i="1" dirty="0" err="1">
                <a:latin typeface="Palatino Linotype"/>
                <a:cs typeface="Times New Roman"/>
              </a:rPr>
              <a:t>Abierta</a:t>
            </a:r>
            <a:r>
              <a:rPr lang="en-US" sz="2400" b="1" i="1" dirty="0">
                <a:latin typeface="Palatino Linotype"/>
                <a:cs typeface="Times New Roman"/>
              </a:rPr>
              <a:t>! </a:t>
            </a:r>
            <a:r>
              <a:rPr lang="en-US" sz="2400" b="1" i="1" dirty="0">
                <a:latin typeface="Times New Roman"/>
                <a:cs typeface="Times New Roman"/>
              </a:rPr>
              <a:t> </a:t>
            </a:r>
          </a:p>
          <a:p>
            <a:pPr>
              <a:lnSpc>
                <a:spcPct val="100000"/>
              </a:lnSpc>
            </a:pPr>
            <a:r>
              <a:rPr lang="en-US" sz="1900" i="1" dirty="0">
                <a:latin typeface="Times New Roman"/>
                <a:cs typeface="Times New Roman"/>
              </a:rPr>
              <a:t>¿Eres un </a:t>
            </a:r>
            <a:r>
              <a:rPr lang="en-US" sz="1900" i="1" dirty="0" err="1">
                <a:latin typeface="Times New Roman"/>
                <a:cs typeface="Times New Roman"/>
              </a:rPr>
              <a:t>artista</a:t>
            </a:r>
            <a:r>
              <a:rPr lang="en-US" sz="1900" i="1" dirty="0">
                <a:latin typeface="Times New Roman"/>
                <a:cs typeface="Times New Roman"/>
              </a:rPr>
              <a:t> LGBTQ+ con una </a:t>
            </a:r>
            <a:r>
              <a:rPr lang="en-US" sz="1900" i="1" dirty="0" err="1">
                <a:latin typeface="Times New Roman"/>
                <a:cs typeface="Times New Roman"/>
              </a:rPr>
              <a:t>discapacidad</a:t>
            </a:r>
            <a:r>
              <a:rPr lang="en-US" sz="1900" i="1" dirty="0">
                <a:latin typeface="Times New Roman"/>
                <a:cs typeface="Times New Roman"/>
              </a:rPr>
              <a:t>? </a:t>
            </a:r>
            <a:r>
              <a:rPr lang="en-US" sz="1900" i="1" dirty="0" err="1">
                <a:latin typeface="Times New Roman"/>
                <a:cs typeface="Times New Roman"/>
              </a:rPr>
              <a:t>Te</a:t>
            </a:r>
            <a:r>
              <a:rPr lang="en-US" sz="1900" i="1" dirty="0">
                <a:latin typeface="Times New Roman"/>
                <a:cs typeface="Times New Roman"/>
              </a:rPr>
              <a:t> </a:t>
            </a:r>
            <a:r>
              <a:rPr lang="en-US" sz="1900" i="1" dirty="0" err="1">
                <a:latin typeface="Times New Roman"/>
                <a:cs typeface="Times New Roman"/>
              </a:rPr>
              <a:t>invitamos</a:t>
            </a:r>
            <a:r>
              <a:rPr lang="en-US" sz="1900" i="1" dirty="0">
                <a:latin typeface="Times New Roman"/>
                <a:cs typeface="Times New Roman"/>
              </a:rPr>
              <a:t> a </a:t>
            </a:r>
            <a:r>
              <a:rPr lang="en-US" sz="1900" i="1" dirty="0" err="1">
                <a:latin typeface="Times New Roman"/>
                <a:cs typeface="Times New Roman"/>
              </a:rPr>
              <a:t>participar</a:t>
            </a:r>
            <a:r>
              <a:rPr lang="en-US" sz="1900" i="1" dirty="0">
                <a:latin typeface="Times New Roman"/>
                <a:cs typeface="Times New Roman"/>
              </a:rPr>
              <a:t> en </a:t>
            </a:r>
            <a:r>
              <a:rPr lang="en-US" sz="1900" i="1" dirty="0" err="1">
                <a:latin typeface="Times New Roman"/>
                <a:cs typeface="Times New Roman"/>
              </a:rPr>
              <a:t>nuestra</a:t>
            </a:r>
            <a:r>
              <a:rPr lang="en-US" sz="1900" i="1" dirty="0">
                <a:latin typeface="Times New Roman"/>
                <a:cs typeface="Times New Roman"/>
              </a:rPr>
              <a:t> </a:t>
            </a:r>
            <a:r>
              <a:rPr lang="en-US" sz="1900" i="1" dirty="0" err="1">
                <a:latin typeface="Times New Roman"/>
                <a:cs typeface="Times New Roman"/>
              </a:rPr>
              <a:t>galería</a:t>
            </a:r>
            <a:r>
              <a:rPr lang="en-US" sz="1900" i="1" dirty="0">
                <a:latin typeface="Times New Roman"/>
                <a:cs typeface="Times New Roman"/>
              </a:rPr>
              <a:t> y </a:t>
            </a:r>
            <a:r>
              <a:rPr lang="en-US" sz="1900" i="1" dirty="0" err="1">
                <a:latin typeface="Times New Roman"/>
                <a:cs typeface="Times New Roman"/>
              </a:rPr>
              <a:t>foro</a:t>
            </a:r>
            <a:r>
              <a:rPr lang="en-US" sz="1900" i="1" dirty="0">
                <a:latin typeface="Times New Roman"/>
                <a:cs typeface="Times New Roman"/>
              </a:rPr>
              <a:t> virtual de performance art.  </a:t>
            </a:r>
            <a:r>
              <a:rPr lang="en-US" sz="1900" i="1" dirty="0" err="1">
                <a:latin typeface="Times New Roman"/>
                <a:cs typeface="Times New Roman"/>
              </a:rPr>
              <a:t>Envía</a:t>
            </a:r>
            <a:r>
              <a:rPr lang="en-US" sz="1900" i="1" dirty="0">
                <a:latin typeface="Times New Roman"/>
                <a:cs typeface="Times New Roman"/>
              </a:rPr>
              <a:t> </a:t>
            </a:r>
            <a:r>
              <a:rPr lang="en-US" sz="1900" i="1" dirty="0" err="1">
                <a:latin typeface="Times New Roman"/>
                <a:cs typeface="Times New Roman"/>
              </a:rPr>
              <a:t>tu</a:t>
            </a:r>
            <a:r>
              <a:rPr lang="en-US" sz="1900" i="1" dirty="0">
                <a:latin typeface="Times New Roman"/>
                <a:cs typeface="Times New Roman"/>
              </a:rPr>
              <a:t> </a:t>
            </a:r>
            <a:r>
              <a:rPr lang="en-US" sz="1900" i="1" dirty="0" err="1">
                <a:latin typeface="Times New Roman"/>
                <a:cs typeface="Times New Roman"/>
              </a:rPr>
              <a:t>arte</a:t>
            </a:r>
            <a:r>
              <a:rPr lang="en-US" sz="1900" i="1" dirty="0">
                <a:latin typeface="Times New Roman"/>
                <a:cs typeface="Times New Roman"/>
              </a:rPr>
              <a:t> visual (pinturas, </a:t>
            </a:r>
            <a:r>
              <a:rPr lang="en-US" sz="1900" i="1" dirty="0" err="1">
                <a:latin typeface="Times New Roman"/>
                <a:cs typeface="Times New Roman"/>
              </a:rPr>
              <a:t>dibujos</a:t>
            </a:r>
            <a:r>
              <a:rPr lang="en-US" sz="1900" i="1" dirty="0">
                <a:latin typeface="Times New Roman"/>
                <a:cs typeface="Times New Roman"/>
              </a:rPr>
              <a:t>, </a:t>
            </a:r>
            <a:r>
              <a:rPr lang="en-US" sz="1900" i="1" dirty="0" err="1">
                <a:latin typeface="Times New Roman"/>
                <a:cs typeface="Times New Roman"/>
              </a:rPr>
              <a:t>fotos</a:t>
            </a:r>
            <a:r>
              <a:rPr lang="en-US" sz="1900" i="1" dirty="0">
                <a:latin typeface="Times New Roman"/>
                <a:cs typeface="Times New Roman"/>
              </a:rPr>
              <a:t>, etc.) y/o performance art (danza, canto, </a:t>
            </a:r>
            <a:r>
              <a:rPr lang="en-US" sz="1900" i="1" dirty="0" err="1">
                <a:latin typeface="Times New Roman"/>
                <a:cs typeface="Times New Roman"/>
              </a:rPr>
              <a:t>teatro</a:t>
            </a:r>
            <a:r>
              <a:rPr lang="en-US" sz="1900" i="1" dirty="0">
                <a:latin typeface="Times New Roman"/>
                <a:cs typeface="Times New Roman"/>
              </a:rPr>
              <a:t>) para </a:t>
            </a:r>
            <a:r>
              <a:rPr lang="en-US" sz="1900" i="1" dirty="0" err="1">
                <a:latin typeface="Times New Roman"/>
                <a:cs typeface="Times New Roman"/>
              </a:rPr>
              <a:t>poder</a:t>
            </a:r>
            <a:r>
              <a:rPr lang="en-US" sz="1900" i="1" dirty="0">
                <a:latin typeface="Times New Roman"/>
                <a:cs typeface="Times New Roman"/>
              </a:rPr>
              <a:t> </a:t>
            </a:r>
            <a:r>
              <a:rPr lang="en-US" sz="1900" i="1" dirty="0" err="1">
                <a:latin typeface="Times New Roman"/>
                <a:cs typeface="Times New Roman"/>
              </a:rPr>
              <a:t>destacar</a:t>
            </a:r>
            <a:r>
              <a:rPr lang="en-US" sz="1900" i="1" dirty="0">
                <a:latin typeface="Times New Roman"/>
                <a:cs typeface="Times New Roman"/>
              </a:rPr>
              <a:t> el </a:t>
            </a:r>
            <a:r>
              <a:rPr lang="en-US" sz="1900" i="1" dirty="0" err="1">
                <a:latin typeface="Times New Roman"/>
                <a:cs typeface="Times New Roman"/>
              </a:rPr>
              <a:t>increíble</a:t>
            </a:r>
            <a:r>
              <a:rPr lang="en-US" sz="1900" i="1" dirty="0">
                <a:latin typeface="Times New Roman"/>
                <a:cs typeface="Times New Roman"/>
              </a:rPr>
              <a:t> </a:t>
            </a:r>
            <a:r>
              <a:rPr lang="en-US" sz="1900" i="1" dirty="0" err="1">
                <a:latin typeface="Times New Roman"/>
                <a:cs typeface="Times New Roman"/>
              </a:rPr>
              <a:t>talento</a:t>
            </a:r>
            <a:r>
              <a:rPr lang="en-US" sz="1900" i="1" dirty="0">
                <a:latin typeface="Times New Roman"/>
                <a:cs typeface="Times New Roman"/>
              </a:rPr>
              <a:t> de </a:t>
            </a:r>
            <a:r>
              <a:rPr lang="en-US" sz="1900" i="1" dirty="0" err="1">
                <a:latin typeface="Times New Roman"/>
                <a:cs typeface="Times New Roman"/>
              </a:rPr>
              <a:t>nuestra</a:t>
            </a:r>
            <a:r>
              <a:rPr lang="en-US" sz="1900" i="1" dirty="0">
                <a:latin typeface="Times New Roman"/>
                <a:cs typeface="Times New Roman"/>
              </a:rPr>
              <a:t> </a:t>
            </a:r>
            <a:r>
              <a:rPr lang="en-US" sz="1900" i="1" dirty="0" err="1">
                <a:latin typeface="Times New Roman"/>
                <a:cs typeface="Times New Roman"/>
              </a:rPr>
              <a:t>comunidad</a:t>
            </a:r>
            <a:r>
              <a:rPr lang="en-US" sz="1900" i="1" dirty="0">
                <a:latin typeface="Times New Roman"/>
                <a:cs typeface="Times New Roman"/>
              </a:rPr>
              <a:t>. Los videos </a:t>
            </a:r>
            <a:r>
              <a:rPr lang="en-US" sz="1900" i="1" dirty="0" err="1">
                <a:latin typeface="Times New Roman"/>
                <a:cs typeface="Times New Roman"/>
              </a:rPr>
              <a:t>deben</a:t>
            </a:r>
            <a:r>
              <a:rPr lang="en-US" sz="1900" i="1" dirty="0">
                <a:latin typeface="Times New Roman"/>
                <a:cs typeface="Times New Roman"/>
              </a:rPr>
              <a:t> ser de 3 </a:t>
            </a:r>
            <a:r>
              <a:rPr lang="en-US" sz="1900" i="1" dirty="0" err="1">
                <a:latin typeface="Times New Roman"/>
                <a:cs typeface="Times New Roman"/>
              </a:rPr>
              <a:t>minutos</a:t>
            </a:r>
            <a:r>
              <a:rPr lang="en-US" sz="1900" i="1" dirty="0">
                <a:latin typeface="Times New Roman"/>
                <a:cs typeface="Times New Roman"/>
              </a:rPr>
              <a:t> o </a:t>
            </a:r>
            <a:r>
              <a:rPr lang="en-US" sz="1900" i="1" dirty="0" err="1">
                <a:latin typeface="Times New Roman"/>
                <a:cs typeface="Times New Roman"/>
              </a:rPr>
              <a:t>menos</a:t>
            </a:r>
            <a:r>
              <a:rPr lang="en-US" sz="1900" i="1" dirty="0"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100000"/>
              </a:lnSpc>
            </a:pPr>
            <a:endParaRPr lang="en-US" sz="2000" i="1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lang="en-US" sz="2400" b="1" i="1" dirty="0" err="1">
                <a:latin typeface="Times New Roman"/>
                <a:cs typeface="Times New Roman"/>
              </a:rPr>
              <a:t>Envía</a:t>
            </a:r>
            <a:r>
              <a:rPr lang="en-US" sz="2400" b="1" i="1" dirty="0">
                <a:latin typeface="Times New Roman"/>
                <a:cs typeface="Times New Roman"/>
              </a:rPr>
              <a:t> </a:t>
            </a:r>
            <a:r>
              <a:rPr lang="en-US" sz="2400" b="1" i="1" dirty="0" err="1">
                <a:latin typeface="Times New Roman"/>
                <a:cs typeface="Times New Roman"/>
              </a:rPr>
              <a:t>tu</a:t>
            </a:r>
            <a:r>
              <a:rPr lang="en-US" sz="2400" b="1" i="1" dirty="0">
                <a:latin typeface="Times New Roman"/>
                <a:cs typeface="Times New Roman"/>
              </a:rPr>
              <a:t> </a:t>
            </a:r>
            <a:r>
              <a:rPr lang="en-US" sz="2400" b="1" i="1" dirty="0" err="1">
                <a:latin typeface="Times New Roman"/>
                <a:cs typeface="Times New Roman"/>
              </a:rPr>
              <a:t>Propuesta</a:t>
            </a:r>
            <a:r>
              <a:rPr lang="en-US" sz="2400" b="1" i="1" dirty="0">
                <a:latin typeface="Times New Roman"/>
                <a:cs typeface="Times New Roman"/>
              </a:rPr>
              <a:t> a </a:t>
            </a:r>
            <a:r>
              <a:rPr lang="en-US" sz="2400" b="1" i="1" dirty="0" err="1">
                <a:latin typeface="Times New Roman"/>
                <a:cs typeface="Times New Roman"/>
              </a:rPr>
              <a:t>más</a:t>
            </a:r>
            <a:r>
              <a:rPr lang="en-US" sz="2400" b="1" i="1" dirty="0">
                <a:latin typeface="Times New Roman"/>
                <a:cs typeface="Times New Roman"/>
              </a:rPr>
              <a:t> </a:t>
            </a:r>
            <a:r>
              <a:rPr lang="en-US" sz="2400" b="1" i="1" dirty="0" err="1">
                <a:latin typeface="Times New Roman"/>
                <a:cs typeface="Times New Roman"/>
              </a:rPr>
              <a:t>Tardar</a:t>
            </a:r>
            <a:r>
              <a:rPr lang="en-US" sz="2400" b="1" i="1" dirty="0">
                <a:latin typeface="Times New Roman"/>
                <a:cs typeface="Times New Roman"/>
              </a:rPr>
              <a:t> el 21 de </a:t>
            </a:r>
            <a:r>
              <a:rPr lang="en-US" sz="2400" b="1" i="1" dirty="0" err="1">
                <a:latin typeface="Times New Roman"/>
                <a:cs typeface="Times New Roman"/>
              </a:rPr>
              <a:t>junio</a:t>
            </a:r>
            <a:r>
              <a:rPr lang="en-US" sz="2400" b="1" i="1" dirty="0">
                <a:latin typeface="Times New Roman"/>
                <a:cs typeface="Times New Roman"/>
              </a:rPr>
              <a:t> a: </a:t>
            </a:r>
            <a:r>
              <a:rPr lang="en-US" sz="2200" b="1" i="1" dirty="0">
                <a:latin typeface="Times New Roman"/>
                <a:cs typeface="Times New Roman"/>
                <a:hlinkClick r:id="rId4"/>
              </a:rPr>
              <a:t>RhiannonM@WestsideRC.org</a:t>
            </a:r>
            <a:r>
              <a:rPr lang="en-US" sz="2200" b="1" i="1" dirty="0">
                <a:latin typeface="Times New Roman"/>
                <a:cs typeface="Times New Roman"/>
              </a:rPr>
              <a:t> </a:t>
            </a:r>
          </a:p>
          <a:p>
            <a:pPr>
              <a:lnSpc>
                <a:spcPct val="100000"/>
              </a:lnSpc>
            </a:pPr>
            <a:endParaRPr lang="en-US" sz="2000" i="1" dirty="0"/>
          </a:p>
        </p:txBody>
      </p:sp>
      <p:sp>
        <p:nvSpPr>
          <p:cNvPr id="3" name="Rectangle 2"/>
          <p:cNvSpPr/>
          <p:nvPr/>
        </p:nvSpPr>
        <p:spPr>
          <a:xfrm>
            <a:off x="1207989" y="1996273"/>
            <a:ext cx="6718506" cy="1169551"/>
          </a:xfrm>
          <a:prstGeom prst="rect">
            <a:avLst/>
          </a:prstGeom>
          <a:solidFill>
            <a:srgbClr val="D9DDE6"/>
          </a:solidFill>
          <a:ln w="47625">
            <a:solidFill>
              <a:srgbClr val="DA6657"/>
            </a:solidFill>
          </a:ln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7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alatino Linotype"/>
              </a:rPr>
              <a:t>!Anota la </a:t>
            </a:r>
            <a:r>
              <a:rPr lang="en-US" sz="70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alatino Linotype"/>
              </a:rPr>
              <a:t>Fecha</a:t>
            </a:r>
            <a:r>
              <a:rPr lang="en-US" sz="70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alatino Linotype"/>
              </a:rPr>
              <a:t>!</a:t>
            </a:r>
          </a:p>
        </p:txBody>
      </p:sp>
      <p:sp>
        <p:nvSpPr>
          <p:cNvPr id="8" name="Rectangle 7"/>
          <p:cNvSpPr/>
          <p:nvPr/>
        </p:nvSpPr>
        <p:spPr>
          <a:xfrm>
            <a:off x="1347463" y="11060431"/>
            <a:ext cx="6439584" cy="1077218"/>
          </a:xfrm>
          <a:prstGeom prst="rect">
            <a:avLst/>
          </a:prstGeom>
          <a:solidFill>
            <a:srgbClr val="D9DDE6"/>
          </a:solidFill>
          <a:ln w="47625">
            <a:solidFill>
              <a:srgbClr val="DA6657"/>
            </a:solidFill>
          </a:ln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s-MX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alatino Linotype"/>
              </a:rPr>
              <a:t>La información de registro estará </a:t>
            </a:r>
          </a:p>
          <a:p>
            <a:pPr algn="ctr"/>
            <a:r>
              <a:rPr lang="es-MX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Palatino Linotype"/>
              </a:rPr>
              <a:t>disponible pronto   </a:t>
            </a:r>
            <a:endParaRPr lang="es-MX" sz="32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Palatino Linotype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EA695C7-6F17-4336-8336-BEC159BF7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4475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22218" rIns="0" bIns="-2221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21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estará disponible</a:t>
            </a:r>
            <a:r>
              <a:rPr kumimoji="0" lang="es-ES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E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B381C51E-070C-4C74-A325-233104B7F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34475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22218" rIns="0" bIns="-2221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21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estará disponible</a:t>
            </a:r>
            <a:r>
              <a:rPr kumimoji="0" lang="es-ES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E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B01C72F6-E185-4A64-B265-B697A660F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9134475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22218" rIns="0" bIns="-2221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21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estará disponible</a:t>
            </a:r>
            <a:r>
              <a:rPr kumimoji="0" lang="es-ES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E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="" xmlns:a16="http://schemas.microsoft.com/office/drawing/2014/main" id="{AC6AA086-876F-4FF7-A4AA-0B9D44AA5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9134475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22218" rIns="0" bIns="-2221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21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á</a:t>
            </a:r>
            <a:r>
              <a:rPr kumimoji="0" lang="es-ES" altLang="en-US" sz="5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E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92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4">
      <a:dk1>
        <a:sysClr val="windowText" lastClr="000000"/>
      </a:dk1>
      <a:lt1>
        <a:sysClr val="window" lastClr="FFFFFF"/>
      </a:lt1>
      <a:dk2>
        <a:srgbClr val="1F153C"/>
      </a:dk2>
      <a:lt2>
        <a:srgbClr val="8078B7"/>
      </a:lt2>
      <a:accent1>
        <a:srgbClr val="CE862F"/>
      </a:accent1>
      <a:accent2>
        <a:srgbClr val="D57C6E"/>
      </a:accent2>
      <a:accent3>
        <a:srgbClr val="436D8D"/>
      </a:accent3>
      <a:accent4>
        <a:srgbClr val="BEDA84"/>
      </a:accent4>
      <a:accent5>
        <a:srgbClr val="E2D53F"/>
      </a:accent5>
      <a:accent6>
        <a:srgbClr val="AFC2C1"/>
      </a:accent6>
      <a:hlink>
        <a:srgbClr val="282E76"/>
      </a:hlink>
      <a:folHlink>
        <a:srgbClr val="282E76"/>
      </a:folHlink>
    </a:clrScheme>
    <a:fontScheme name="Custom 51">
      <a:majorFont>
        <a:latin typeface="Adobe Garamond Pro Bold"/>
        <a:ea typeface=""/>
        <a:cs typeface=""/>
      </a:majorFont>
      <a:minorFont>
        <a:latin typeface="Adobe Garamon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de Poster_02_MO - v2" id="{03E4CAED-2B33-44B2-8F0D-B8AC29968134}" vid="{ED1F9700-AF2C-4862-A854-7666D43B2A5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7B312A-BF5E-4A78-B525-038B2231F6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4D8F7C-40A9-4094-B90D-4B45865DE828}">
  <ds:schemaRefs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E68AA8C-0A10-4BB8-AFDD-4736E20FF2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TF00369293</Template>
  <TotalTime>0</TotalTime>
  <Words>37</Words>
  <Application>Microsoft Office PowerPoint</Application>
  <PresentationFormat>Ledger Paper (11x17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Adobe Garamond Pro</vt:lpstr>
      <vt:lpstr>Adobe Garamond Pro Bold</vt:lpstr>
      <vt:lpstr>Arial</vt:lpstr>
      <vt:lpstr>Calibri</vt:lpstr>
      <vt:lpstr>inherit</vt:lpstr>
      <vt:lpstr>Palatino Linotype</vt:lpstr>
      <vt:lpstr>Times New Roman</vt:lpstr>
      <vt:lpstr>Office Theme</vt:lpstr>
      <vt:lpstr>2da Celebración Anual del Orgullo LGBTQ+ del Centro Regional del Westside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2da Annual Westside  Regional Center LGBTQ+ Pride Celebration</dc:title>
  <dc:creator/>
  <cp:lastModifiedBy/>
  <cp:revision>192</cp:revision>
  <dcterms:created xsi:type="dcterms:W3CDTF">2019-06-06T19:47:26Z</dcterms:created>
  <dcterms:modified xsi:type="dcterms:W3CDTF">2020-06-17T23:31:39Z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